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3"/>
  </p:notesMasterIdLst>
  <p:sldIdLst>
    <p:sldId id="282" r:id="rId5"/>
    <p:sldId id="272" r:id="rId6"/>
    <p:sldId id="302" r:id="rId7"/>
    <p:sldId id="301" r:id="rId8"/>
    <p:sldId id="303" r:id="rId9"/>
    <p:sldId id="283" r:id="rId10"/>
    <p:sldId id="286" r:id="rId11"/>
    <p:sldId id="287" r:id="rId12"/>
    <p:sldId id="288" r:id="rId13"/>
    <p:sldId id="289" r:id="rId14"/>
    <p:sldId id="290" r:id="rId15"/>
    <p:sldId id="309" r:id="rId16"/>
    <p:sldId id="315" r:id="rId17"/>
    <p:sldId id="318" r:id="rId18"/>
    <p:sldId id="316" r:id="rId19"/>
    <p:sldId id="319" r:id="rId20"/>
    <p:sldId id="317" r:id="rId21"/>
    <p:sldId id="320" r:id="rId22"/>
    <p:sldId id="322" r:id="rId23"/>
    <p:sldId id="306" r:id="rId24"/>
    <p:sldId id="321" r:id="rId25"/>
    <p:sldId id="324" r:id="rId26"/>
    <p:sldId id="323" r:id="rId27"/>
    <p:sldId id="292" r:id="rId28"/>
    <p:sldId id="293" r:id="rId29"/>
    <p:sldId id="299" r:id="rId30"/>
    <p:sldId id="304" r:id="rId31"/>
    <p:sldId id="326" r:id="rId32"/>
  </p:sldIdLst>
  <p:sldSz cx="12188825"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16378"/>
    <a:srgbClr val="4F81BD"/>
    <a:srgbClr val="B1B1AF"/>
    <a:srgbClr val="B1B1AD"/>
    <a:srgbClr val="9B9B9B"/>
    <a:srgbClr val="A6D050"/>
    <a:srgbClr val="FFFFFF"/>
    <a:srgbClr val="DFE9F1"/>
    <a:srgbClr val="AFC7DA"/>
    <a:srgbClr val="EDC25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p:cViewPr varScale="1">
        <p:scale>
          <a:sx n="101" d="100"/>
          <a:sy n="101" d="100"/>
        </p:scale>
        <p:origin x="912" y="108"/>
      </p:cViewPr>
      <p:guideLst>
        <p:guide orient="horz" pos="2160"/>
        <p:guide pos="3839"/>
      </p:guideLst>
    </p:cSldViewPr>
  </p:slid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488" cy="46355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37000" y="0"/>
            <a:ext cx="3011488" cy="463550"/>
          </a:xfrm>
          <a:prstGeom prst="rect">
            <a:avLst/>
          </a:prstGeom>
        </p:spPr>
        <p:txBody>
          <a:bodyPr vert="horz" lIns="91440" tIns="45720" rIns="91440" bIns="45720" rtlCol="0"/>
          <a:lstStyle>
            <a:lvl1pPr algn="r">
              <a:defRPr sz="1200"/>
            </a:lvl1pPr>
          </a:lstStyle>
          <a:p>
            <a:fld id="{DE2DE22C-2213-4226-A5EB-94E0CAA554FF}" type="datetimeFigureOut">
              <a:rPr lang="en-US" smtClean="0"/>
              <a:t>7/13/2026</a:t>
            </a:fld>
            <a:endParaRPr lang="en-US"/>
          </a:p>
        </p:txBody>
      </p:sp>
      <p:sp>
        <p:nvSpPr>
          <p:cNvPr id="4" name="Slide Image Placeholder 3"/>
          <p:cNvSpPr>
            <a:spLocks noGrp="1" noRot="1" noChangeAspect="1"/>
          </p:cNvSpPr>
          <p:nvPr>
            <p:ph type="sldImg" idx="2"/>
          </p:nvPr>
        </p:nvSpPr>
        <p:spPr>
          <a:xfrm>
            <a:off x="704850" y="1154113"/>
            <a:ext cx="5540375" cy="31178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95325" y="4445000"/>
            <a:ext cx="5559425" cy="3636963"/>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37000" y="8772525"/>
            <a:ext cx="3011488" cy="463550"/>
          </a:xfrm>
          <a:prstGeom prst="rect">
            <a:avLst/>
          </a:prstGeom>
        </p:spPr>
        <p:txBody>
          <a:bodyPr vert="horz" lIns="91440" tIns="45720" rIns="91440" bIns="45720" rtlCol="0" anchor="b"/>
          <a:lstStyle>
            <a:lvl1pPr algn="r">
              <a:defRPr sz="1200"/>
            </a:lvl1pPr>
          </a:lstStyle>
          <a:p>
            <a:fld id="{D8963360-F7BF-4C48-8FFA-51BDDFD0C03A}" type="slidenum">
              <a:rPr lang="en-US" smtClean="0"/>
              <a:t>‹#›</a:t>
            </a:fld>
            <a:endParaRPr lang="en-US"/>
          </a:p>
        </p:txBody>
      </p:sp>
    </p:spTree>
    <p:extLst>
      <p:ext uri="{BB962C8B-B14F-4D97-AF65-F5344CB8AC3E}">
        <p14:creationId xmlns:p14="http://schemas.microsoft.com/office/powerpoint/2010/main" val="38710996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5D7259-0A4A-47FB-80A1-E6117D9EF87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790349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683FCB-FDAA-0089-EE52-02A9AE3F4B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1CD361-56D7-616F-8FA3-E65DA22622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1424FB-CBEE-EC0B-9774-901AA830778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2C25D4F-EDC2-5C65-8F67-054CD118833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5D7259-0A4A-47FB-80A1-E6117D9EF87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7288420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Kairos Logo">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4D1F0C6-E3F7-87FC-460B-E171353F5D68}"/>
              </a:ext>
            </a:extLst>
          </p:cNvPr>
          <p:cNvPicPr>
            <a:picLocks noChangeAspect="1"/>
          </p:cNvPicPr>
          <p:nvPr userDrawn="1"/>
        </p:nvPicPr>
        <p:blipFill>
          <a:blip r:embed="rId2"/>
          <a:stretch>
            <a:fillRect/>
          </a:stretch>
        </p:blipFill>
        <p:spPr>
          <a:xfrm>
            <a:off x="0" y="0"/>
            <a:ext cx="4114800" cy="6858000"/>
          </a:xfrm>
          <a:prstGeom prst="rect">
            <a:avLst/>
          </a:prstGeom>
        </p:spPr>
      </p:pic>
      <p:sp>
        <p:nvSpPr>
          <p:cNvPr id="14" name="Title 1">
            <a:extLst>
              <a:ext uri="{FF2B5EF4-FFF2-40B4-BE49-F238E27FC236}">
                <a16:creationId xmlns:a16="http://schemas.microsoft.com/office/drawing/2014/main" id="{9D8299F6-53C3-AB2F-51D6-3E8EB1F4BAB4}"/>
              </a:ext>
            </a:extLst>
          </p:cNvPr>
          <p:cNvSpPr>
            <a:spLocks noGrp="1"/>
          </p:cNvSpPr>
          <p:nvPr>
            <p:ph type="ctrTitle"/>
          </p:nvPr>
        </p:nvSpPr>
        <p:spPr>
          <a:xfrm>
            <a:off x="5713412" y="1676400"/>
            <a:ext cx="5180251" cy="1470025"/>
          </a:xfrm>
        </p:spPr>
        <p:txBody>
          <a:bodyPr/>
          <a:lstStyle>
            <a:lvl1pPr>
              <a:defRPr>
                <a:solidFill>
                  <a:srgbClr val="485B71"/>
                </a:solidFill>
              </a:defRPr>
            </a:lvl1pPr>
          </a:lstStyle>
          <a:p>
            <a:r>
              <a:rPr lang="en-US" dirty="0"/>
              <a:t>Click to edit Master title style</a:t>
            </a:r>
          </a:p>
        </p:txBody>
      </p:sp>
      <p:sp>
        <p:nvSpPr>
          <p:cNvPr id="15" name="Subtitle 2">
            <a:extLst>
              <a:ext uri="{FF2B5EF4-FFF2-40B4-BE49-F238E27FC236}">
                <a16:creationId xmlns:a16="http://schemas.microsoft.com/office/drawing/2014/main" id="{2ABE5723-4E7E-8D8B-E19A-C797178E37BA}"/>
              </a:ext>
            </a:extLst>
          </p:cNvPr>
          <p:cNvSpPr>
            <a:spLocks noGrp="1"/>
          </p:cNvSpPr>
          <p:nvPr>
            <p:ph type="subTitle" idx="1"/>
          </p:nvPr>
        </p:nvSpPr>
        <p:spPr>
          <a:xfrm>
            <a:off x="5713412" y="3432172"/>
            <a:ext cx="51816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6" name="Picture 5" descr="A blue oval with black text&#10;&#10;AI-generated content may be incorrect.">
            <a:extLst>
              <a:ext uri="{FF2B5EF4-FFF2-40B4-BE49-F238E27FC236}">
                <a16:creationId xmlns:a16="http://schemas.microsoft.com/office/drawing/2014/main" id="{F3F18C8F-4A10-287C-7D24-43AEEF61FAA2}"/>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301897" y="282658"/>
            <a:ext cx="836748" cy="320405"/>
          </a:xfrm>
          <a:prstGeom prst="rect">
            <a:avLst/>
          </a:prstGeom>
        </p:spPr>
      </p:pic>
    </p:spTree>
    <p:extLst>
      <p:ext uri="{BB962C8B-B14F-4D97-AF65-F5344CB8AC3E}">
        <p14:creationId xmlns:p14="http://schemas.microsoft.com/office/powerpoint/2010/main" val="37490196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485B71"/>
                </a:solidFill>
              </a:defRPr>
            </a:lvl1pPr>
          </a:lstStyle>
          <a:p>
            <a:r>
              <a:rPr lang="en-US" dirty="0"/>
              <a:t>Click to edit Master title style</a:t>
            </a:r>
          </a:p>
        </p:txBody>
      </p:sp>
      <p:sp>
        <p:nvSpPr>
          <p:cNvPr id="3" name="Text Placeholder 2"/>
          <p:cNvSpPr>
            <a:spLocks noGrp="1"/>
          </p:cNvSpPr>
          <p:nvPr>
            <p:ph type="body" idx="1"/>
          </p:nvPr>
        </p:nvSpPr>
        <p:spPr>
          <a:xfrm>
            <a:off x="609441" y="1535113"/>
            <a:ext cx="5385514" cy="639762"/>
          </a:xfrm>
        </p:spPr>
        <p:txBody>
          <a:bodyPr anchor="b"/>
          <a:lstStyle>
            <a:lvl1pPr marL="0" indent="0">
              <a:buNone/>
              <a:defRPr sz="2400" b="1">
                <a:solidFill>
                  <a:srgbClr val="485B7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09441" y="2174875"/>
            <a:ext cx="5385514" cy="3768725"/>
          </a:xfrm>
        </p:spPr>
        <p:txBody>
          <a:bodyPr/>
          <a:lstStyle>
            <a:lvl1pPr>
              <a:defRPr sz="2400">
                <a:solidFill>
                  <a:srgbClr val="485B71"/>
                </a:solidFill>
              </a:defRPr>
            </a:lvl1pPr>
            <a:lvl2pPr>
              <a:defRPr sz="2000">
                <a:solidFill>
                  <a:srgbClr val="485B71"/>
                </a:solidFill>
              </a:defRPr>
            </a:lvl2pPr>
            <a:lvl3pPr>
              <a:defRPr sz="1800">
                <a:solidFill>
                  <a:srgbClr val="485B71"/>
                </a:solidFill>
              </a:defRPr>
            </a:lvl3pPr>
            <a:lvl4pPr>
              <a:defRPr sz="1600">
                <a:solidFill>
                  <a:srgbClr val="485B71"/>
                </a:solidFill>
              </a:defRPr>
            </a:lvl4pPr>
            <a:lvl5pPr>
              <a:defRPr sz="1600">
                <a:solidFill>
                  <a:srgbClr val="485B7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91754" y="1535113"/>
            <a:ext cx="5387630" cy="639762"/>
          </a:xfrm>
        </p:spPr>
        <p:txBody>
          <a:bodyPr anchor="b"/>
          <a:lstStyle>
            <a:lvl1pPr marL="0" indent="0">
              <a:buNone/>
              <a:defRPr sz="2400" b="1">
                <a:solidFill>
                  <a:srgbClr val="485B7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91754" y="2174875"/>
            <a:ext cx="5387630" cy="3768725"/>
          </a:xfrm>
        </p:spPr>
        <p:txBody>
          <a:bodyPr/>
          <a:lstStyle>
            <a:lvl1pPr>
              <a:defRPr sz="2400">
                <a:solidFill>
                  <a:srgbClr val="485B71"/>
                </a:solidFill>
              </a:defRPr>
            </a:lvl1pPr>
            <a:lvl2pPr>
              <a:defRPr sz="2000">
                <a:solidFill>
                  <a:srgbClr val="485B71"/>
                </a:solidFill>
              </a:defRPr>
            </a:lvl2pPr>
            <a:lvl3pPr>
              <a:defRPr sz="1800">
                <a:solidFill>
                  <a:srgbClr val="485B71"/>
                </a:solidFill>
              </a:defRPr>
            </a:lvl3pPr>
            <a:lvl4pPr>
              <a:defRPr sz="1600">
                <a:solidFill>
                  <a:srgbClr val="485B71"/>
                </a:solidFill>
              </a:defRPr>
            </a:lvl4pPr>
            <a:lvl5pPr>
              <a:defRPr sz="1600">
                <a:solidFill>
                  <a:srgbClr val="485B7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a:extLst>
              <a:ext uri="{FF2B5EF4-FFF2-40B4-BE49-F238E27FC236}">
                <a16:creationId xmlns:a16="http://schemas.microsoft.com/office/drawing/2014/main" id="{F9072B39-9375-1B0A-AD46-B6A89C90C5AC}"/>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133012" y="6096000"/>
            <a:ext cx="1524000" cy="594961"/>
          </a:xfrm>
          <a:prstGeom prst="rect">
            <a:avLst/>
          </a:prstGeom>
        </p:spPr>
      </p:pic>
    </p:spTree>
    <p:extLst>
      <p:ext uri="{BB962C8B-B14F-4D97-AF65-F5344CB8AC3E}">
        <p14:creationId xmlns:p14="http://schemas.microsoft.com/office/powerpoint/2010/main" val="19132835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485B71"/>
                </a:solidFill>
              </a:defRPr>
            </a:lvl1pPr>
          </a:lstStyle>
          <a:p>
            <a:r>
              <a:rPr lang="en-US" dirty="0"/>
              <a:t>Click to edit Master title style</a:t>
            </a:r>
          </a:p>
        </p:txBody>
      </p:sp>
      <p:pic>
        <p:nvPicPr>
          <p:cNvPr id="4" name="Picture 3">
            <a:extLst>
              <a:ext uri="{FF2B5EF4-FFF2-40B4-BE49-F238E27FC236}">
                <a16:creationId xmlns:a16="http://schemas.microsoft.com/office/drawing/2014/main" id="{5331361E-35B9-E82F-DA61-7F93795C2F1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760412" y="6310935"/>
            <a:ext cx="838200" cy="362465"/>
          </a:xfrm>
          <a:prstGeom prst="rect">
            <a:avLst/>
          </a:prstGeom>
        </p:spPr>
      </p:pic>
      <p:pic>
        <p:nvPicPr>
          <p:cNvPr id="7" name="Picture 6">
            <a:extLst>
              <a:ext uri="{FF2B5EF4-FFF2-40B4-BE49-F238E27FC236}">
                <a16:creationId xmlns:a16="http://schemas.microsoft.com/office/drawing/2014/main" id="{8D29632C-90EA-C94C-150D-6E85FDD46E2F}"/>
              </a:ext>
            </a:extLst>
          </p:cNvPr>
          <p:cNvPicPr>
            <a:picLocks noChangeAspect="1"/>
          </p:cNvPicPr>
          <p:nvPr userDrawn="1"/>
        </p:nvPicPr>
        <p:blipFill>
          <a:blip r:embed="rId3"/>
          <a:stretch>
            <a:fillRect/>
          </a:stretch>
        </p:blipFill>
        <p:spPr>
          <a:xfrm>
            <a:off x="10133012" y="6096000"/>
            <a:ext cx="1524002" cy="548582"/>
          </a:xfrm>
          <a:prstGeom prst="rect">
            <a:avLst/>
          </a:prstGeom>
        </p:spPr>
      </p:pic>
    </p:spTree>
    <p:extLst>
      <p:ext uri="{BB962C8B-B14F-4D97-AF65-F5344CB8AC3E}">
        <p14:creationId xmlns:p14="http://schemas.microsoft.com/office/powerpoint/2010/main" val="30796094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Slide with Logo">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3AE0FED-2FEA-AC99-174F-DB3A760CC4B2}"/>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133012" y="6096000"/>
            <a:ext cx="1524000" cy="594961"/>
          </a:xfrm>
          <a:prstGeom prst="rect">
            <a:avLst/>
          </a:prstGeom>
        </p:spPr>
      </p:pic>
    </p:spTree>
    <p:extLst>
      <p:ext uri="{BB962C8B-B14F-4D97-AF65-F5344CB8AC3E}">
        <p14:creationId xmlns:p14="http://schemas.microsoft.com/office/powerpoint/2010/main" val="12637245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60233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itle Slide Kairos Logo">
    <p:spTree>
      <p:nvGrpSpPr>
        <p:cNvPr id="1" name=""/>
        <p:cNvGrpSpPr/>
        <p:nvPr/>
      </p:nvGrpSpPr>
      <p:grpSpPr>
        <a:xfrm>
          <a:off x="0" y="0"/>
          <a:ext cx="0" cy="0"/>
          <a:chOff x="0" y="0"/>
          <a:chExt cx="0" cy="0"/>
        </a:xfrm>
      </p:grpSpPr>
      <p:pic>
        <p:nvPicPr>
          <p:cNvPr id="16" name="Picture 15" descr="A group of gears on a blue background&#10;&#10;Description automatically generated">
            <a:extLst>
              <a:ext uri="{FF2B5EF4-FFF2-40B4-BE49-F238E27FC236}">
                <a16:creationId xmlns:a16="http://schemas.microsoft.com/office/drawing/2014/main" id="{3B6BE400-91CD-79ED-27A5-DBD0668F37D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3043"/>
          <a:stretch/>
        </p:blipFill>
        <p:spPr>
          <a:xfrm>
            <a:off x="0" y="0"/>
            <a:ext cx="4114800" cy="6858000"/>
          </a:xfrm>
          <a:prstGeom prst="rect">
            <a:avLst/>
          </a:prstGeom>
        </p:spPr>
      </p:pic>
      <p:sp>
        <p:nvSpPr>
          <p:cNvPr id="14" name="Title 1">
            <a:extLst>
              <a:ext uri="{FF2B5EF4-FFF2-40B4-BE49-F238E27FC236}">
                <a16:creationId xmlns:a16="http://schemas.microsoft.com/office/drawing/2014/main" id="{9D8299F6-53C3-AB2F-51D6-3E8EB1F4BAB4}"/>
              </a:ext>
            </a:extLst>
          </p:cNvPr>
          <p:cNvSpPr>
            <a:spLocks noGrp="1"/>
          </p:cNvSpPr>
          <p:nvPr>
            <p:ph type="ctrTitle"/>
          </p:nvPr>
        </p:nvSpPr>
        <p:spPr>
          <a:xfrm>
            <a:off x="5713412" y="1676400"/>
            <a:ext cx="5180251" cy="1470025"/>
          </a:xfrm>
        </p:spPr>
        <p:txBody>
          <a:bodyPr/>
          <a:lstStyle>
            <a:lvl1pPr>
              <a:defRPr>
                <a:solidFill>
                  <a:srgbClr val="485B71"/>
                </a:solidFill>
              </a:defRPr>
            </a:lvl1pPr>
          </a:lstStyle>
          <a:p>
            <a:r>
              <a:rPr lang="en-US" dirty="0"/>
              <a:t>Click to edit Master title style</a:t>
            </a:r>
          </a:p>
        </p:txBody>
      </p:sp>
      <p:sp>
        <p:nvSpPr>
          <p:cNvPr id="15" name="Subtitle 2">
            <a:extLst>
              <a:ext uri="{FF2B5EF4-FFF2-40B4-BE49-F238E27FC236}">
                <a16:creationId xmlns:a16="http://schemas.microsoft.com/office/drawing/2014/main" id="{2ABE5723-4E7E-8D8B-E19A-C797178E37BA}"/>
              </a:ext>
            </a:extLst>
          </p:cNvPr>
          <p:cNvSpPr>
            <a:spLocks noGrp="1"/>
          </p:cNvSpPr>
          <p:nvPr>
            <p:ph type="subTitle" idx="1"/>
          </p:nvPr>
        </p:nvSpPr>
        <p:spPr>
          <a:xfrm>
            <a:off x="5713412" y="3432172"/>
            <a:ext cx="51816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3" name="Picture 2" descr="A white logo with black background&#10;&#10;Description automatically generated">
            <a:extLst>
              <a:ext uri="{FF2B5EF4-FFF2-40B4-BE49-F238E27FC236}">
                <a16:creationId xmlns:a16="http://schemas.microsoft.com/office/drawing/2014/main" id="{81EFF009-F54A-FCE3-2353-97AF30D6B818}"/>
              </a:ext>
            </a:extLst>
          </p:cNvPr>
          <p:cNvPicPr>
            <a:picLocks noChangeAspect="1"/>
          </p:cNvPicPr>
          <p:nvPr userDrawn="1"/>
        </p:nvPicPr>
        <p:blipFill>
          <a:blip r:embed="rId3"/>
          <a:stretch>
            <a:fillRect/>
          </a:stretch>
        </p:blipFill>
        <p:spPr>
          <a:xfrm>
            <a:off x="241458" y="220980"/>
            <a:ext cx="957626" cy="365760"/>
          </a:xfrm>
          <a:prstGeom prst="rect">
            <a:avLst/>
          </a:prstGeom>
        </p:spPr>
      </p:pic>
      <p:sp>
        <p:nvSpPr>
          <p:cNvPr id="2" name="Rectangle 1">
            <a:extLst>
              <a:ext uri="{FF2B5EF4-FFF2-40B4-BE49-F238E27FC236}">
                <a16:creationId xmlns:a16="http://schemas.microsoft.com/office/drawing/2014/main" id="{6CE65721-621F-16DA-BC94-2AE533FBE628}"/>
              </a:ext>
            </a:extLst>
          </p:cNvPr>
          <p:cNvSpPr>
            <a:spLocks noGrp="1" noRot="1" noMove="1" noResize="1" noEditPoints="1" noAdjustHandles="1" noChangeArrowheads="1" noChangeShapeType="1"/>
          </p:cNvSpPr>
          <p:nvPr userDrawn="1"/>
        </p:nvSpPr>
        <p:spPr>
          <a:xfrm>
            <a:off x="0" y="0"/>
            <a:ext cx="4114800" cy="6858000"/>
          </a:xfrm>
          <a:prstGeom prst="rect">
            <a:avLst/>
          </a:prstGeom>
          <a:gradFill>
            <a:gsLst>
              <a:gs pos="46000">
                <a:srgbClr val="061A34"/>
              </a:gs>
              <a:gs pos="0">
                <a:srgbClr val="1F517D"/>
              </a:gs>
            </a:gsLst>
            <a:path path="circle">
              <a:fillToRect l="50000" t="50000" r="50000" b="50000"/>
            </a:path>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6" name="Picture 5" descr="A blue oval with black text&#10;&#10;AI-generated content may be incorrect.">
            <a:extLst>
              <a:ext uri="{FF2B5EF4-FFF2-40B4-BE49-F238E27FC236}">
                <a16:creationId xmlns:a16="http://schemas.microsoft.com/office/drawing/2014/main" id="{F3F18C8F-4A10-287C-7D24-43AEEF61FAA2}"/>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tretch>
            <a:fillRect/>
          </a:stretch>
        </p:blipFill>
        <p:spPr>
          <a:xfrm>
            <a:off x="301897" y="282658"/>
            <a:ext cx="836748" cy="320405"/>
          </a:xfrm>
          <a:prstGeom prst="rect">
            <a:avLst/>
          </a:prstGeom>
        </p:spPr>
      </p:pic>
      <p:pic>
        <p:nvPicPr>
          <p:cNvPr id="12" name="Picture 11">
            <a:extLst>
              <a:ext uri="{FF2B5EF4-FFF2-40B4-BE49-F238E27FC236}">
                <a16:creationId xmlns:a16="http://schemas.microsoft.com/office/drawing/2014/main" id="{2127A3CC-224F-4D9A-6BFF-FA1DC98A7FF1}"/>
              </a:ext>
            </a:extLst>
          </p:cNvPr>
          <p:cNvPicPr>
            <a:picLocks noChangeAspect="1"/>
          </p:cNvPicPr>
          <p:nvPr userDrawn="1"/>
        </p:nvPicPr>
        <p:blipFill>
          <a:blip r:embed="rId5"/>
          <a:stretch>
            <a:fillRect/>
          </a:stretch>
        </p:blipFill>
        <p:spPr>
          <a:xfrm>
            <a:off x="150812" y="1295134"/>
            <a:ext cx="3818855" cy="3816205"/>
          </a:xfrm>
          <a:prstGeom prst="rect">
            <a:avLst/>
          </a:prstGeom>
        </p:spPr>
      </p:pic>
    </p:spTree>
    <p:extLst>
      <p:ext uri="{BB962C8B-B14F-4D97-AF65-F5344CB8AC3E}">
        <p14:creationId xmlns:p14="http://schemas.microsoft.com/office/powerpoint/2010/main" val="1069398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441" y="274638"/>
            <a:ext cx="10969943" cy="1143000"/>
          </a:xfrm>
        </p:spPr>
        <p:txBody>
          <a:bodyPr/>
          <a:lstStyle>
            <a:lvl1pPr>
              <a:defRPr>
                <a:solidFill>
                  <a:srgbClr val="485B71"/>
                </a:solidFill>
              </a:defRPr>
            </a:lvl1pPr>
          </a:lstStyle>
          <a:p>
            <a:r>
              <a:rPr lang="en-US" dirty="0"/>
              <a:t>Click to edit Master title style</a:t>
            </a:r>
          </a:p>
        </p:txBody>
      </p:sp>
      <p:sp>
        <p:nvSpPr>
          <p:cNvPr id="3" name="Content Placeholder 2"/>
          <p:cNvSpPr>
            <a:spLocks noGrp="1"/>
          </p:cNvSpPr>
          <p:nvPr>
            <p:ph idx="1"/>
          </p:nvPr>
        </p:nvSpPr>
        <p:spPr>
          <a:xfrm>
            <a:off x="609441" y="1600203"/>
            <a:ext cx="10969943" cy="4267197"/>
          </a:xfrm>
        </p:spPr>
        <p:txBody>
          <a:bodyPr/>
          <a:lstStyle>
            <a:lvl1pPr>
              <a:defRPr>
                <a:solidFill>
                  <a:srgbClr val="485B71"/>
                </a:solidFill>
              </a:defRPr>
            </a:lvl1pPr>
            <a:lvl2pPr>
              <a:defRPr>
                <a:solidFill>
                  <a:srgbClr val="485B71"/>
                </a:solidFill>
              </a:defRPr>
            </a:lvl2pPr>
            <a:lvl3pPr>
              <a:defRPr>
                <a:solidFill>
                  <a:srgbClr val="485B71"/>
                </a:solidFill>
              </a:defRPr>
            </a:lvl3pPr>
            <a:lvl4pPr>
              <a:defRPr>
                <a:solidFill>
                  <a:srgbClr val="485B71"/>
                </a:solidFill>
              </a:defRPr>
            </a:lvl4pPr>
            <a:lvl5pPr>
              <a:defRPr>
                <a:solidFill>
                  <a:srgbClr val="485B7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6" name="Picture 5">
            <a:extLst>
              <a:ext uri="{FF2B5EF4-FFF2-40B4-BE49-F238E27FC236}">
                <a16:creationId xmlns:a16="http://schemas.microsoft.com/office/drawing/2014/main" id="{CBA368CA-036D-01AD-B8B4-EFA6695BBD2B}"/>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133012" y="6096000"/>
            <a:ext cx="1524000" cy="594961"/>
          </a:xfrm>
          <a:prstGeom prst="rect">
            <a:avLst/>
          </a:prstGeom>
        </p:spPr>
      </p:pic>
    </p:spTree>
    <p:extLst>
      <p:ext uri="{BB962C8B-B14F-4D97-AF65-F5344CB8AC3E}">
        <p14:creationId xmlns:p14="http://schemas.microsoft.com/office/powerpoint/2010/main" val="3753477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 Kairos Logo">
    <p:spTree>
      <p:nvGrpSpPr>
        <p:cNvPr id="1" name=""/>
        <p:cNvGrpSpPr/>
        <p:nvPr/>
      </p:nvGrpSpPr>
      <p:grpSpPr>
        <a:xfrm>
          <a:off x="0" y="0"/>
          <a:ext cx="0" cy="0"/>
          <a:chOff x="0" y="0"/>
          <a:chExt cx="0" cy="0"/>
        </a:xfrm>
      </p:grpSpPr>
      <p:sp>
        <p:nvSpPr>
          <p:cNvPr id="2" name="Title 1"/>
          <p:cNvSpPr>
            <a:spLocks noGrp="1"/>
          </p:cNvSpPr>
          <p:nvPr>
            <p:ph type="title"/>
          </p:nvPr>
        </p:nvSpPr>
        <p:spPr>
          <a:xfrm>
            <a:off x="609441" y="274638"/>
            <a:ext cx="10969943" cy="1143000"/>
          </a:xfrm>
        </p:spPr>
        <p:txBody>
          <a:bodyPr/>
          <a:lstStyle>
            <a:lvl1pPr>
              <a:defRPr>
                <a:solidFill>
                  <a:srgbClr val="485B71"/>
                </a:solidFill>
              </a:defRPr>
            </a:lvl1pPr>
          </a:lstStyle>
          <a:p>
            <a:r>
              <a:rPr lang="en-US" dirty="0"/>
              <a:t>Click to edit Master title style</a:t>
            </a:r>
          </a:p>
        </p:txBody>
      </p:sp>
      <p:sp>
        <p:nvSpPr>
          <p:cNvPr id="3" name="Content Placeholder 2"/>
          <p:cNvSpPr>
            <a:spLocks noGrp="1"/>
          </p:cNvSpPr>
          <p:nvPr>
            <p:ph idx="1"/>
          </p:nvPr>
        </p:nvSpPr>
        <p:spPr>
          <a:xfrm>
            <a:off x="609441" y="1600203"/>
            <a:ext cx="10969943" cy="4267197"/>
          </a:xfrm>
        </p:spPr>
        <p:txBody>
          <a:bodyPr/>
          <a:lstStyle>
            <a:lvl1pPr>
              <a:defRPr>
                <a:solidFill>
                  <a:srgbClr val="485B71"/>
                </a:solidFill>
              </a:defRPr>
            </a:lvl1pPr>
            <a:lvl2pPr>
              <a:defRPr>
                <a:solidFill>
                  <a:srgbClr val="485B71"/>
                </a:solidFill>
              </a:defRPr>
            </a:lvl2pPr>
            <a:lvl3pPr>
              <a:defRPr>
                <a:solidFill>
                  <a:srgbClr val="485B71"/>
                </a:solidFill>
              </a:defRPr>
            </a:lvl3pPr>
            <a:lvl4pPr>
              <a:defRPr>
                <a:solidFill>
                  <a:srgbClr val="485B71"/>
                </a:solidFill>
              </a:defRPr>
            </a:lvl4pPr>
            <a:lvl5pPr>
              <a:defRPr>
                <a:solidFill>
                  <a:srgbClr val="485B7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609441" y="6310935"/>
            <a:ext cx="838200" cy="362465"/>
          </a:xfrm>
          <a:prstGeom prst="rect">
            <a:avLst/>
          </a:prstGeom>
        </p:spPr>
      </p:pic>
      <p:pic>
        <p:nvPicPr>
          <p:cNvPr id="4" name="Picture 3">
            <a:extLst>
              <a:ext uri="{FF2B5EF4-FFF2-40B4-BE49-F238E27FC236}">
                <a16:creationId xmlns:a16="http://schemas.microsoft.com/office/drawing/2014/main" id="{56A6A593-4A88-140C-9C03-5196C1708DA5}"/>
              </a:ext>
            </a:extLst>
          </p:cNvPr>
          <p:cNvPicPr>
            <a:picLocks noGrp="1" noRot="1" noChangeAspect="1" noMove="1" noResize="1" noEditPoints="1" noAdjustHandles="1" noChangeArrowheads="1" noChangeShapeType="1" noCrop="1"/>
          </p:cNvPicPr>
          <p:nvPr userDrawn="1"/>
        </p:nvPicPr>
        <p:blipFill>
          <a:blip r:embed="rId3"/>
          <a:stretch>
            <a:fillRect/>
          </a:stretch>
        </p:blipFill>
        <p:spPr>
          <a:xfrm>
            <a:off x="10133012" y="6096000"/>
            <a:ext cx="1524000" cy="594961"/>
          </a:xfrm>
          <a:prstGeom prst="rect">
            <a:avLst/>
          </a:prstGeom>
        </p:spPr>
      </p:pic>
    </p:spTree>
    <p:extLst>
      <p:ext uri="{BB962C8B-B14F-4D97-AF65-F5344CB8AC3E}">
        <p14:creationId xmlns:p14="http://schemas.microsoft.com/office/powerpoint/2010/main" val="316323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gs Header">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441" y="1600203"/>
            <a:ext cx="10969943" cy="4267197"/>
          </a:xfrm>
        </p:spPr>
        <p:txBody>
          <a:bodyPr/>
          <a:lstStyle>
            <a:lvl1pPr>
              <a:defRPr>
                <a:solidFill>
                  <a:srgbClr val="485B71"/>
                </a:solidFill>
              </a:defRPr>
            </a:lvl1pPr>
            <a:lvl2pPr>
              <a:defRPr>
                <a:solidFill>
                  <a:srgbClr val="485B71"/>
                </a:solidFill>
              </a:defRPr>
            </a:lvl2pPr>
            <a:lvl3pPr>
              <a:defRPr>
                <a:solidFill>
                  <a:srgbClr val="485B71"/>
                </a:solidFill>
              </a:defRPr>
            </a:lvl3pPr>
            <a:lvl4pPr>
              <a:defRPr>
                <a:solidFill>
                  <a:srgbClr val="485B71"/>
                </a:solidFill>
              </a:defRPr>
            </a:lvl4pPr>
            <a:lvl5pPr>
              <a:defRPr>
                <a:solidFill>
                  <a:srgbClr val="485B7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a:extLst>
              <a:ext uri="{FF2B5EF4-FFF2-40B4-BE49-F238E27FC236}">
                <a16:creationId xmlns:a16="http://schemas.microsoft.com/office/drawing/2014/main" id="{F74AFC62-2A30-7E75-E13A-11C33C3FC7E0}"/>
              </a:ext>
            </a:extLst>
          </p:cNvPr>
          <p:cNvSpPr>
            <a:spLocks noGrp="1" noRot="1" noMove="1" noResize="1" noEditPoints="1" noAdjustHandles="1" noChangeArrowheads="1" noChangeShapeType="1"/>
          </p:cNvSpPr>
          <p:nvPr userDrawn="1"/>
        </p:nvSpPr>
        <p:spPr>
          <a:xfrm>
            <a:off x="-1" y="0"/>
            <a:ext cx="12188825" cy="1409700"/>
          </a:xfrm>
          <a:prstGeom prst="rect">
            <a:avLst/>
          </a:prstGeom>
          <a:gradFill flip="none" rotWithShape="1">
            <a:gsLst>
              <a:gs pos="0">
                <a:srgbClr val="FFFFFF"/>
              </a:gs>
              <a:gs pos="35000">
                <a:srgbClr val="EEC665"/>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pic>
        <p:nvPicPr>
          <p:cNvPr id="11" name="Picture 10">
            <a:extLst>
              <a:ext uri="{FF2B5EF4-FFF2-40B4-BE49-F238E27FC236}">
                <a16:creationId xmlns:a16="http://schemas.microsoft.com/office/drawing/2014/main" id="{881E358F-7D90-BE60-B83E-963560908C89}"/>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4799009" y="-381000"/>
            <a:ext cx="2133603" cy="2133603"/>
          </a:xfrm>
          <a:prstGeom prst="rect">
            <a:avLst/>
          </a:prstGeom>
        </p:spPr>
      </p:pic>
    </p:spTree>
    <p:extLst>
      <p:ext uri="{BB962C8B-B14F-4D97-AF65-F5344CB8AC3E}">
        <p14:creationId xmlns:p14="http://schemas.microsoft.com/office/powerpoint/2010/main" val="41640950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s with Cogs">
    <p:spTree>
      <p:nvGrpSpPr>
        <p:cNvPr id="1" name=""/>
        <p:cNvGrpSpPr/>
        <p:nvPr/>
      </p:nvGrpSpPr>
      <p:grpSpPr>
        <a:xfrm>
          <a:off x="0" y="0"/>
          <a:ext cx="0" cy="0"/>
          <a:chOff x="0" y="0"/>
          <a:chExt cx="0" cy="0"/>
        </a:xfrm>
      </p:grpSpPr>
      <p:sp>
        <p:nvSpPr>
          <p:cNvPr id="2" name="Title 1"/>
          <p:cNvSpPr>
            <a:spLocks noGrp="1"/>
          </p:cNvSpPr>
          <p:nvPr>
            <p:ph type="title"/>
          </p:nvPr>
        </p:nvSpPr>
        <p:spPr>
          <a:xfrm>
            <a:off x="643474" y="1378435"/>
            <a:ext cx="10969943" cy="1029799"/>
          </a:xfrm>
        </p:spPr>
        <p:txBody>
          <a:bodyPr/>
          <a:lstStyle>
            <a:lvl1pPr>
              <a:defRPr>
                <a:solidFill>
                  <a:srgbClr val="485B71"/>
                </a:solidFill>
              </a:defRPr>
            </a:lvl1pPr>
          </a:lstStyle>
          <a:p>
            <a:r>
              <a:rPr lang="en-US" dirty="0"/>
              <a:t>Click to edit Master title style</a:t>
            </a:r>
          </a:p>
        </p:txBody>
      </p:sp>
      <p:sp>
        <p:nvSpPr>
          <p:cNvPr id="3" name="Content Placeholder 2"/>
          <p:cNvSpPr>
            <a:spLocks noGrp="1"/>
          </p:cNvSpPr>
          <p:nvPr>
            <p:ph sz="half" idx="1"/>
          </p:nvPr>
        </p:nvSpPr>
        <p:spPr>
          <a:xfrm>
            <a:off x="643474" y="2590800"/>
            <a:ext cx="5383398" cy="3581397"/>
          </a:xfrm>
        </p:spPr>
        <p:txBody>
          <a:bodyPr/>
          <a:lstStyle>
            <a:lvl1pPr>
              <a:defRPr sz="2800">
                <a:solidFill>
                  <a:srgbClr val="485B71"/>
                </a:solidFill>
              </a:defRPr>
            </a:lvl1pPr>
            <a:lvl2pPr>
              <a:defRPr sz="2400">
                <a:solidFill>
                  <a:srgbClr val="485B71"/>
                </a:solidFill>
              </a:defRPr>
            </a:lvl2pPr>
            <a:lvl3pPr>
              <a:defRPr sz="2000">
                <a:solidFill>
                  <a:srgbClr val="485B71"/>
                </a:solidFill>
              </a:defRPr>
            </a:lvl3pPr>
            <a:lvl4pPr>
              <a:defRPr sz="1800">
                <a:solidFill>
                  <a:srgbClr val="485B71"/>
                </a:solidFill>
              </a:defRPr>
            </a:lvl4pPr>
            <a:lvl5pPr>
              <a:defRPr sz="1800">
                <a:solidFill>
                  <a:srgbClr val="485B7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230019" y="2590800"/>
            <a:ext cx="5383398" cy="3581397"/>
          </a:xfrm>
        </p:spPr>
        <p:txBody>
          <a:bodyPr/>
          <a:lstStyle>
            <a:lvl1pPr>
              <a:defRPr sz="2800">
                <a:solidFill>
                  <a:srgbClr val="485B71"/>
                </a:solidFill>
              </a:defRPr>
            </a:lvl1pPr>
            <a:lvl2pPr>
              <a:defRPr sz="2400">
                <a:solidFill>
                  <a:srgbClr val="485B71"/>
                </a:solidFill>
              </a:defRPr>
            </a:lvl2pPr>
            <a:lvl3pPr>
              <a:defRPr sz="2000">
                <a:solidFill>
                  <a:srgbClr val="485B71"/>
                </a:solidFill>
              </a:defRPr>
            </a:lvl3pPr>
            <a:lvl4pPr>
              <a:defRPr sz="1800">
                <a:solidFill>
                  <a:srgbClr val="485B71"/>
                </a:solidFill>
              </a:defRPr>
            </a:lvl4pPr>
            <a:lvl5pPr>
              <a:defRPr sz="1800">
                <a:solidFill>
                  <a:srgbClr val="485B7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5">
            <a:extLst>
              <a:ext uri="{FF2B5EF4-FFF2-40B4-BE49-F238E27FC236}">
                <a16:creationId xmlns:a16="http://schemas.microsoft.com/office/drawing/2014/main" id="{4394A76F-F748-2BFA-9BA1-D54323A52863}"/>
              </a:ext>
            </a:extLst>
          </p:cNvPr>
          <p:cNvSpPr>
            <a:spLocks noGrp="1" noRot="1" noMove="1" noResize="1" noEditPoints="1" noAdjustHandles="1" noChangeArrowheads="1" noChangeShapeType="1"/>
          </p:cNvSpPr>
          <p:nvPr userDrawn="1"/>
        </p:nvSpPr>
        <p:spPr>
          <a:xfrm>
            <a:off x="-1" y="0"/>
            <a:ext cx="12188825" cy="1409700"/>
          </a:xfrm>
          <a:prstGeom prst="rect">
            <a:avLst/>
          </a:prstGeom>
          <a:gradFill flip="none" rotWithShape="1">
            <a:gsLst>
              <a:gs pos="0">
                <a:srgbClr val="FFFFFF"/>
              </a:gs>
              <a:gs pos="35000">
                <a:srgbClr val="EEC665"/>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pic>
        <p:nvPicPr>
          <p:cNvPr id="7" name="Picture 6">
            <a:extLst>
              <a:ext uri="{FF2B5EF4-FFF2-40B4-BE49-F238E27FC236}">
                <a16:creationId xmlns:a16="http://schemas.microsoft.com/office/drawing/2014/main" id="{0B918917-6B0A-D2E5-825D-969FED6231F1}"/>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4799009" y="-381000"/>
            <a:ext cx="2133603" cy="2133603"/>
          </a:xfrm>
          <a:prstGeom prst="rect">
            <a:avLst/>
          </a:prstGeom>
        </p:spPr>
      </p:pic>
    </p:spTree>
    <p:extLst>
      <p:ext uri="{BB962C8B-B14F-4D97-AF65-F5344CB8AC3E}">
        <p14:creationId xmlns:p14="http://schemas.microsoft.com/office/powerpoint/2010/main" val="19829785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Slide with Cog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09F1EB-B629-3129-C513-A22E12C645B1}"/>
              </a:ext>
            </a:extLst>
          </p:cNvPr>
          <p:cNvSpPr>
            <a:spLocks noGrp="1" noRot="1" noMove="1" noResize="1" noEditPoints="1" noAdjustHandles="1" noChangeArrowheads="1" noChangeShapeType="1"/>
          </p:cNvSpPr>
          <p:nvPr userDrawn="1"/>
        </p:nvSpPr>
        <p:spPr>
          <a:xfrm>
            <a:off x="-1" y="0"/>
            <a:ext cx="12188825" cy="1409700"/>
          </a:xfrm>
          <a:prstGeom prst="rect">
            <a:avLst/>
          </a:prstGeom>
          <a:gradFill flip="none" rotWithShape="1">
            <a:gsLst>
              <a:gs pos="0">
                <a:srgbClr val="FFFFFF"/>
              </a:gs>
              <a:gs pos="35000">
                <a:srgbClr val="EEC665"/>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pic>
        <p:nvPicPr>
          <p:cNvPr id="4" name="Picture 3">
            <a:extLst>
              <a:ext uri="{FF2B5EF4-FFF2-40B4-BE49-F238E27FC236}">
                <a16:creationId xmlns:a16="http://schemas.microsoft.com/office/drawing/2014/main" id="{F59F2B88-289C-46DA-33A1-91E3A5B9E660}"/>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4799009" y="-381000"/>
            <a:ext cx="2133603" cy="2133603"/>
          </a:xfrm>
          <a:prstGeom prst="rect">
            <a:avLst/>
          </a:prstGeom>
        </p:spPr>
      </p:pic>
    </p:spTree>
    <p:extLst>
      <p:ext uri="{BB962C8B-B14F-4D97-AF65-F5344CB8AC3E}">
        <p14:creationId xmlns:p14="http://schemas.microsoft.com/office/powerpoint/2010/main" val="38125457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 Conference Logo">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2305CA2-6E48-A066-CD95-30B7636B0EDF}"/>
              </a:ext>
            </a:extLst>
          </p:cNvPr>
          <p:cNvSpPr>
            <a:spLocks/>
          </p:cNvSpPr>
          <p:nvPr userDrawn="1"/>
        </p:nvSpPr>
        <p:spPr>
          <a:xfrm>
            <a:off x="0" y="0"/>
            <a:ext cx="4114800" cy="6858000"/>
          </a:xfrm>
          <a:prstGeom prst="rect">
            <a:avLst/>
          </a:prstGeom>
          <a:gradFill flip="none" rotWithShape="1">
            <a:gsLst>
              <a:gs pos="70000">
                <a:srgbClr val="FFFFFF"/>
              </a:gs>
              <a:gs pos="25000">
                <a:srgbClr val="FFFFF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n>
                <a:noFill/>
              </a:ln>
            </a:endParaRPr>
          </a:p>
        </p:txBody>
      </p:sp>
      <p:sp>
        <p:nvSpPr>
          <p:cNvPr id="2" name="Title 1"/>
          <p:cNvSpPr>
            <a:spLocks noGrp="1"/>
          </p:cNvSpPr>
          <p:nvPr>
            <p:ph type="title"/>
          </p:nvPr>
        </p:nvSpPr>
        <p:spPr>
          <a:xfrm>
            <a:off x="4265612" y="274638"/>
            <a:ext cx="7313772" cy="1143000"/>
          </a:xfrm>
        </p:spPr>
        <p:txBody>
          <a:bodyPr/>
          <a:lstStyle>
            <a:lvl1pPr>
              <a:defRPr>
                <a:solidFill>
                  <a:srgbClr val="485B71"/>
                </a:solidFill>
              </a:defRPr>
            </a:lvl1pPr>
          </a:lstStyle>
          <a:p>
            <a:r>
              <a:rPr lang="en-US" dirty="0"/>
              <a:t>Click to edit Master title style</a:t>
            </a:r>
          </a:p>
        </p:txBody>
      </p:sp>
      <p:sp>
        <p:nvSpPr>
          <p:cNvPr id="3" name="Content Placeholder 2"/>
          <p:cNvSpPr>
            <a:spLocks noGrp="1"/>
          </p:cNvSpPr>
          <p:nvPr>
            <p:ph idx="1"/>
          </p:nvPr>
        </p:nvSpPr>
        <p:spPr>
          <a:xfrm>
            <a:off x="4265612" y="1600203"/>
            <a:ext cx="7313772" cy="4983159"/>
          </a:xfrm>
        </p:spPr>
        <p:txBody>
          <a:bodyPr/>
          <a:lstStyle>
            <a:lvl1pPr>
              <a:defRPr>
                <a:solidFill>
                  <a:srgbClr val="485B71"/>
                </a:solidFill>
              </a:defRPr>
            </a:lvl1pPr>
            <a:lvl2pPr>
              <a:defRPr>
                <a:solidFill>
                  <a:srgbClr val="485B71"/>
                </a:solidFill>
              </a:defRPr>
            </a:lvl2pPr>
            <a:lvl3pPr>
              <a:defRPr>
                <a:solidFill>
                  <a:srgbClr val="485B71"/>
                </a:solidFill>
              </a:defRPr>
            </a:lvl3pPr>
            <a:lvl4pPr>
              <a:defRPr>
                <a:solidFill>
                  <a:srgbClr val="485B71"/>
                </a:solidFill>
              </a:defRPr>
            </a:lvl4pPr>
            <a:lvl5pPr>
              <a:defRPr>
                <a:solidFill>
                  <a:srgbClr val="485B7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descr="A blue oval with black text&#10;&#10;AI-generated content may be incorrect.">
            <a:extLst>
              <a:ext uri="{FF2B5EF4-FFF2-40B4-BE49-F238E27FC236}">
                <a16:creationId xmlns:a16="http://schemas.microsoft.com/office/drawing/2014/main" id="{1BD2F0FD-1BC2-F115-26C7-1A5C0E3DB643}"/>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301897" y="282658"/>
            <a:ext cx="836748" cy="320405"/>
          </a:xfrm>
          <a:prstGeom prst="rect">
            <a:avLst/>
          </a:prstGeom>
        </p:spPr>
      </p:pic>
      <p:pic>
        <p:nvPicPr>
          <p:cNvPr id="8" name="Picture 7">
            <a:extLst>
              <a:ext uri="{FF2B5EF4-FFF2-40B4-BE49-F238E27FC236}">
                <a16:creationId xmlns:a16="http://schemas.microsoft.com/office/drawing/2014/main" id="{5BCEA8EB-A320-94AC-3C03-66C32493F34D}"/>
              </a:ext>
            </a:extLst>
          </p:cNvPr>
          <p:cNvPicPr>
            <a:picLocks noChangeAspect="1"/>
          </p:cNvPicPr>
          <p:nvPr userDrawn="1"/>
        </p:nvPicPr>
        <p:blipFill>
          <a:blip r:embed="rId3"/>
          <a:stretch>
            <a:fillRect/>
          </a:stretch>
        </p:blipFill>
        <p:spPr>
          <a:xfrm>
            <a:off x="148166" y="1295135"/>
            <a:ext cx="3810265" cy="3810265"/>
          </a:xfrm>
          <a:prstGeom prst="rect">
            <a:avLst/>
          </a:prstGeom>
        </p:spPr>
      </p:pic>
      <p:cxnSp>
        <p:nvCxnSpPr>
          <p:cNvPr id="6" name="Straight Connector 5">
            <a:extLst>
              <a:ext uri="{FF2B5EF4-FFF2-40B4-BE49-F238E27FC236}">
                <a16:creationId xmlns:a16="http://schemas.microsoft.com/office/drawing/2014/main" id="{1B137BD0-F793-4BE7-B74F-D3614F3A22EA}"/>
              </a:ext>
            </a:extLst>
          </p:cNvPr>
          <p:cNvCxnSpPr/>
          <p:nvPr userDrawn="1"/>
        </p:nvCxnSpPr>
        <p:spPr>
          <a:xfrm>
            <a:off x="4113212" y="0"/>
            <a:ext cx="0" cy="685800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29027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441" y="274638"/>
            <a:ext cx="10969943" cy="1143000"/>
          </a:xfrm>
        </p:spPr>
        <p:txBody>
          <a:bodyPr/>
          <a:lstStyle>
            <a:lvl1pPr>
              <a:defRPr>
                <a:solidFill>
                  <a:srgbClr val="485B71"/>
                </a:solidFill>
              </a:defRPr>
            </a:lvl1pPr>
          </a:lstStyle>
          <a:p>
            <a:r>
              <a:rPr lang="en-US" dirty="0"/>
              <a:t>Click to edit Master title style</a:t>
            </a:r>
          </a:p>
        </p:txBody>
      </p:sp>
      <p:sp>
        <p:nvSpPr>
          <p:cNvPr id="3" name="Content Placeholder 2"/>
          <p:cNvSpPr>
            <a:spLocks noGrp="1"/>
          </p:cNvSpPr>
          <p:nvPr>
            <p:ph sz="half" idx="1"/>
          </p:nvPr>
        </p:nvSpPr>
        <p:spPr>
          <a:xfrm>
            <a:off x="609441" y="1600203"/>
            <a:ext cx="5383398" cy="4267197"/>
          </a:xfrm>
        </p:spPr>
        <p:txBody>
          <a:bodyPr/>
          <a:lstStyle>
            <a:lvl1pPr>
              <a:defRPr sz="2800">
                <a:solidFill>
                  <a:srgbClr val="485B71"/>
                </a:solidFill>
              </a:defRPr>
            </a:lvl1pPr>
            <a:lvl2pPr>
              <a:defRPr sz="2400">
                <a:solidFill>
                  <a:srgbClr val="485B71"/>
                </a:solidFill>
              </a:defRPr>
            </a:lvl2pPr>
            <a:lvl3pPr>
              <a:defRPr sz="2000">
                <a:solidFill>
                  <a:srgbClr val="485B71"/>
                </a:solidFill>
              </a:defRPr>
            </a:lvl3pPr>
            <a:lvl4pPr>
              <a:defRPr sz="1800">
                <a:solidFill>
                  <a:srgbClr val="485B71"/>
                </a:solidFill>
              </a:defRPr>
            </a:lvl4pPr>
            <a:lvl5pPr>
              <a:defRPr sz="1800">
                <a:solidFill>
                  <a:srgbClr val="485B7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5986" y="1600203"/>
            <a:ext cx="5383398" cy="4267197"/>
          </a:xfrm>
        </p:spPr>
        <p:txBody>
          <a:bodyPr/>
          <a:lstStyle>
            <a:lvl1pPr>
              <a:defRPr sz="2800">
                <a:solidFill>
                  <a:srgbClr val="485B71"/>
                </a:solidFill>
              </a:defRPr>
            </a:lvl1pPr>
            <a:lvl2pPr>
              <a:defRPr sz="2400">
                <a:solidFill>
                  <a:srgbClr val="485B71"/>
                </a:solidFill>
              </a:defRPr>
            </a:lvl2pPr>
            <a:lvl3pPr>
              <a:defRPr sz="2000">
                <a:solidFill>
                  <a:srgbClr val="485B71"/>
                </a:solidFill>
              </a:defRPr>
            </a:lvl3pPr>
            <a:lvl4pPr>
              <a:defRPr sz="1800">
                <a:solidFill>
                  <a:srgbClr val="485B71"/>
                </a:solidFill>
              </a:defRPr>
            </a:lvl4pPr>
            <a:lvl5pPr>
              <a:defRPr sz="1800">
                <a:solidFill>
                  <a:srgbClr val="485B7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5" name="Picture 4">
            <a:extLst>
              <a:ext uri="{FF2B5EF4-FFF2-40B4-BE49-F238E27FC236}">
                <a16:creationId xmlns:a16="http://schemas.microsoft.com/office/drawing/2014/main" id="{9C8EBDD9-3E65-DC15-61BB-6E71CCEA49DE}"/>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133012" y="6096000"/>
            <a:ext cx="1524000" cy="594961"/>
          </a:xfrm>
          <a:prstGeom prst="rect">
            <a:avLst/>
          </a:prstGeom>
        </p:spPr>
      </p:pic>
    </p:spTree>
    <p:extLst>
      <p:ext uri="{BB962C8B-B14F-4D97-AF65-F5344CB8AC3E}">
        <p14:creationId xmlns:p14="http://schemas.microsoft.com/office/powerpoint/2010/main" val="29201278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1" y="274638"/>
            <a:ext cx="10969943"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441" y="1600203"/>
            <a:ext cx="10969943" cy="434339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75696686"/>
      </p:ext>
    </p:extLst>
  </p:cSld>
  <p:clrMap bg1="lt1" tx1="dk1" bg2="lt2" tx2="dk2" accent1="accent1" accent2="accent2" accent3="accent3" accent4="accent4" accent5="accent5" accent6="accent6" hlink="hlink" folHlink="folHlink"/>
  <p:sldLayoutIdLst>
    <p:sldLayoutId id="2147483663" r:id="rId1"/>
    <p:sldLayoutId id="2147483669" r:id="rId2"/>
    <p:sldLayoutId id="2147483650" r:id="rId3"/>
    <p:sldLayoutId id="2147483661" r:id="rId4"/>
    <p:sldLayoutId id="2147483664" r:id="rId5"/>
    <p:sldLayoutId id="2147483666" r:id="rId6"/>
    <p:sldLayoutId id="2147483665" r:id="rId7"/>
    <p:sldLayoutId id="2147483660" r:id="rId8"/>
    <p:sldLayoutId id="2147483652" r:id="rId9"/>
    <p:sldLayoutId id="2147483653" r:id="rId10"/>
    <p:sldLayoutId id="2147483654" r:id="rId11"/>
    <p:sldLayoutId id="2147483655" r:id="rId12"/>
    <p:sldLayoutId id="2147483662" r:id="rId13"/>
  </p:sldLayoutIdLst>
  <p:txStyles>
    <p:titleStyle>
      <a:lvl1pPr algn="ctr" defTabSz="914400" rtl="0" eaLnBrk="1" latinLnBrk="0" hangingPunct="1">
        <a:spcBef>
          <a:spcPct val="0"/>
        </a:spcBef>
        <a:buNone/>
        <a:defRPr sz="4400" kern="1200">
          <a:solidFill>
            <a:srgbClr val="485B7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rgbClr val="485B7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rgbClr val="485B7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rgbClr val="485B7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rgbClr val="485B7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rgbClr val="485B7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2.xml"/><Relationship Id="rId5" Type="http://schemas.openxmlformats.org/officeDocument/2006/relationships/image" Target="../media/image27.pn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xml"/><Relationship Id="rId5" Type="http://schemas.openxmlformats.org/officeDocument/2006/relationships/image" Target="../media/image31.png"/><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6.xml"/><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6.xml"/><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5.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hyperlink" Target="https://www.biblegateway.com/passage/?search=1%20Chronicles%204:9-10&amp;version=NLT#fen-NLT-10371a" TargetMode="Externa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9B57F8-1873-3BFF-BB55-99EB0EEF874C}"/>
              </a:ext>
            </a:extLst>
          </p:cNvPr>
          <p:cNvSpPr>
            <a:spLocks noGrp="1"/>
          </p:cNvSpPr>
          <p:nvPr>
            <p:ph type="ctrTitle"/>
          </p:nvPr>
        </p:nvSpPr>
        <p:spPr/>
        <p:txBody>
          <a:bodyPr/>
          <a:lstStyle/>
          <a:p>
            <a:r>
              <a:rPr lang="en-US" dirty="0"/>
              <a:t>Expanding Kairos</a:t>
            </a:r>
          </a:p>
        </p:txBody>
      </p:sp>
      <p:sp>
        <p:nvSpPr>
          <p:cNvPr id="3" name="Subtitle 2">
            <a:extLst>
              <a:ext uri="{FF2B5EF4-FFF2-40B4-BE49-F238E27FC236}">
                <a16:creationId xmlns:a16="http://schemas.microsoft.com/office/drawing/2014/main" id="{470BE339-6230-3AAD-E1D4-E15E01239CEB}"/>
              </a:ext>
            </a:extLst>
          </p:cNvPr>
          <p:cNvSpPr>
            <a:spLocks noGrp="1"/>
          </p:cNvSpPr>
          <p:nvPr>
            <p:ph type="subTitle" idx="1"/>
          </p:nvPr>
        </p:nvSpPr>
        <p:spPr>
          <a:xfrm>
            <a:off x="5713412" y="3432172"/>
            <a:ext cx="5181600" cy="530228"/>
          </a:xfrm>
        </p:spPr>
        <p:txBody>
          <a:bodyPr>
            <a:normAutofit fontScale="92500" lnSpcReduction="10000"/>
          </a:bodyPr>
          <a:lstStyle/>
          <a:p>
            <a:r>
              <a:rPr lang="en-US" i="1" dirty="0"/>
              <a:t>Starting New Locations</a:t>
            </a:r>
            <a:endParaRPr lang="en-US" dirty="0"/>
          </a:p>
        </p:txBody>
      </p:sp>
      <p:graphicFrame>
        <p:nvGraphicFramePr>
          <p:cNvPr id="8" name="Table 7">
            <a:extLst>
              <a:ext uri="{FF2B5EF4-FFF2-40B4-BE49-F238E27FC236}">
                <a16:creationId xmlns:a16="http://schemas.microsoft.com/office/drawing/2014/main" id="{1FD7CF32-C6E0-05A8-79C5-0D646CC5386E}"/>
              </a:ext>
            </a:extLst>
          </p:cNvPr>
          <p:cNvGraphicFramePr>
            <a:graphicFrameLocks noGrp="1"/>
          </p:cNvGraphicFramePr>
          <p:nvPr>
            <p:extLst>
              <p:ext uri="{D42A27DB-BD31-4B8C-83A1-F6EECF244321}">
                <p14:modId xmlns:p14="http://schemas.microsoft.com/office/powerpoint/2010/main" val="346645938"/>
              </p:ext>
            </p:extLst>
          </p:nvPr>
        </p:nvGraphicFramePr>
        <p:xfrm>
          <a:off x="6529387" y="5638800"/>
          <a:ext cx="5638800" cy="1005840"/>
        </p:xfrm>
        <a:graphic>
          <a:graphicData uri="http://schemas.openxmlformats.org/drawingml/2006/table">
            <a:tbl>
              <a:tblPr firstRow="1" bandRow="1">
                <a:tableStyleId>{5C22544A-7EE6-4342-B048-85BDC9FD1C3A}</a:tableStyleId>
              </a:tblPr>
              <a:tblGrid>
                <a:gridCol w="1600200">
                  <a:extLst>
                    <a:ext uri="{9D8B030D-6E8A-4147-A177-3AD203B41FA5}">
                      <a16:colId xmlns:a16="http://schemas.microsoft.com/office/drawing/2014/main" val="2781342458"/>
                    </a:ext>
                  </a:extLst>
                </a:gridCol>
                <a:gridCol w="4038600">
                  <a:extLst>
                    <a:ext uri="{9D8B030D-6E8A-4147-A177-3AD203B41FA5}">
                      <a16:colId xmlns:a16="http://schemas.microsoft.com/office/drawing/2014/main" val="4163172"/>
                    </a:ext>
                  </a:extLst>
                </a:gridCol>
              </a:tblGrid>
              <a:tr h="274320">
                <a:tc>
                  <a:txBody>
                    <a:bodyPr/>
                    <a:lstStyle/>
                    <a:p>
                      <a:r>
                        <a:rPr lang="en-US" sz="2400" dirty="0">
                          <a:solidFill>
                            <a:srgbClr val="516378"/>
                          </a:solidFill>
                        </a:rPr>
                        <a:t>Presenters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2000" b="0" dirty="0">
                          <a:solidFill>
                            <a:srgbClr val="516378"/>
                          </a:solidFill>
                        </a:rPr>
                        <a:t>Don Neff – Florida</a:t>
                      </a:r>
                    </a:p>
                    <a:p>
                      <a:r>
                        <a:rPr lang="en-US" sz="2000" b="0" dirty="0" err="1">
                          <a:solidFill>
                            <a:srgbClr val="516378"/>
                          </a:solidFill>
                        </a:rPr>
                        <a:t>TaJuana</a:t>
                      </a:r>
                      <a:r>
                        <a:rPr lang="en-US" sz="2000" b="0" dirty="0">
                          <a:solidFill>
                            <a:srgbClr val="516378"/>
                          </a:solidFill>
                        </a:rPr>
                        <a:t> Jackson-Williams – Georgia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dirty="0">
                          <a:solidFill>
                            <a:srgbClr val="516378"/>
                          </a:solidFill>
                        </a:rPr>
                        <a:t>Walter </a:t>
                      </a:r>
                      <a:r>
                        <a:rPr lang="en-US" sz="2000" b="0" dirty="0" err="1">
                          <a:solidFill>
                            <a:srgbClr val="516378"/>
                          </a:solidFill>
                        </a:rPr>
                        <a:t>Straham</a:t>
                      </a:r>
                      <a:r>
                        <a:rPr lang="en-US" sz="2000" b="0" dirty="0">
                          <a:solidFill>
                            <a:srgbClr val="516378"/>
                          </a:solidFill>
                        </a:rPr>
                        <a:t> – Georgia</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6243336"/>
                  </a:ext>
                </a:extLst>
              </a:tr>
            </a:tbl>
          </a:graphicData>
        </a:graphic>
      </p:graphicFrame>
    </p:spTree>
    <p:extLst>
      <p:ext uri="{BB962C8B-B14F-4D97-AF65-F5344CB8AC3E}">
        <p14:creationId xmlns:p14="http://schemas.microsoft.com/office/powerpoint/2010/main" val="416734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4839F5-229E-C261-1EFB-893231D73DA0}"/>
            </a:ext>
          </a:extLst>
        </p:cNvPr>
        <p:cNvGrpSpPr/>
        <p:nvPr/>
      </p:nvGrpSpPr>
      <p:grpSpPr>
        <a:xfrm>
          <a:off x="0" y="0"/>
          <a:ext cx="0" cy="0"/>
          <a:chOff x="0" y="0"/>
          <a:chExt cx="0" cy="0"/>
        </a:xfrm>
      </p:grpSpPr>
      <p:pic>
        <p:nvPicPr>
          <p:cNvPr id="8" name="Google Shape;165;p19" descr="image.png">
            <a:extLst>
              <a:ext uri="{FF2B5EF4-FFF2-40B4-BE49-F238E27FC236}">
                <a16:creationId xmlns:a16="http://schemas.microsoft.com/office/drawing/2014/main" id="{B85DE124-D957-4A48-2E53-54026906F7CF}"/>
              </a:ext>
            </a:extLst>
          </p:cNvPr>
          <p:cNvPicPr preferRelativeResize="0"/>
          <p:nvPr/>
        </p:nvPicPr>
        <p:blipFill rotWithShape="1">
          <a:blip r:embed="rId2">
            <a:alphaModFix/>
          </a:blip>
          <a:srcRect/>
          <a:stretch/>
        </p:blipFill>
        <p:spPr>
          <a:xfrm>
            <a:off x="4412050" y="2498769"/>
            <a:ext cx="3364574" cy="2803191"/>
          </a:xfrm>
          <a:prstGeom prst="rect">
            <a:avLst/>
          </a:prstGeom>
          <a:noFill/>
          <a:ln>
            <a:noFill/>
          </a:ln>
        </p:spPr>
      </p:pic>
      <p:grpSp>
        <p:nvGrpSpPr>
          <p:cNvPr id="33" name="Group 32">
            <a:extLst>
              <a:ext uri="{FF2B5EF4-FFF2-40B4-BE49-F238E27FC236}">
                <a16:creationId xmlns:a16="http://schemas.microsoft.com/office/drawing/2014/main" id="{C24A070A-CEE1-1401-341B-EB0F24E70FF9}"/>
              </a:ext>
            </a:extLst>
          </p:cNvPr>
          <p:cNvGrpSpPr/>
          <p:nvPr/>
        </p:nvGrpSpPr>
        <p:grpSpPr>
          <a:xfrm>
            <a:off x="367638" y="2556182"/>
            <a:ext cx="3440774" cy="2811391"/>
            <a:chOff x="367638" y="2556182"/>
            <a:chExt cx="3440774" cy="2811391"/>
          </a:xfrm>
        </p:grpSpPr>
        <p:sp>
          <p:nvSpPr>
            <p:cNvPr id="12" name="Google Shape;170;p19">
              <a:extLst>
                <a:ext uri="{FF2B5EF4-FFF2-40B4-BE49-F238E27FC236}">
                  <a16:creationId xmlns:a16="http://schemas.microsoft.com/office/drawing/2014/main" id="{E37AAF94-1E61-AF11-1148-3983038A0565}"/>
                </a:ext>
              </a:extLst>
            </p:cNvPr>
            <p:cNvSpPr txBox="1"/>
            <p:nvPr/>
          </p:nvSpPr>
          <p:spPr>
            <a:xfrm>
              <a:off x="771324" y="3603381"/>
              <a:ext cx="2547570" cy="369332"/>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85B71"/>
                  </a:solidFill>
                  <a:effectLst/>
                  <a:uLnTx/>
                  <a:uFillTx/>
                  <a:latin typeface="Lora"/>
                  <a:ea typeface="Lora"/>
                  <a:cs typeface="Lora"/>
                  <a:sym typeface="Lora"/>
                </a:rPr>
                <a:t>Christ-Centered</a:t>
              </a:r>
              <a:endParaRPr kumimoji="0" sz="2400" b="0" i="0" u="none" strike="noStrike" kern="1200" cap="none" spc="0" normalizeH="0" baseline="0" noProof="0" dirty="0">
                <a:ln>
                  <a:noFill/>
                </a:ln>
                <a:solidFill>
                  <a:srgbClr val="485B71"/>
                </a:solidFill>
                <a:effectLst/>
                <a:uLnTx/>
                <a:uFillTx/>
                <a:latin typeface="Calibri"/>
                <a:ea typeface="+mn-ea"/>
                <a:cs typeface="+mn-cs"/>
              </a:endParaRPr>
            </a:p>
          </p:txBody>
        </p:sp>
        <p:sp>
          <p:nvSpPr>
            <p:cNvPr id="14" name="Google Shape;171;p19">
              <a:extLst>
                <a:ext uri="{FF2B5EF4-FFF2-40B4-BE49-F238E27FC236}">
                  <a16:creationId xmlns:a16="http://schemas.microsoft.com/office/drawing/2014/main" id="{2901A53F-159F-1778-5D1C-D83F0BCA4634}"/>
                </a:ext>
              </a:extLst>
            </p:cNvPr>
            <p:cNvSpPr txBox="1"/>
            <p:nvPr/>
          </p:nvSpPr>
          <p:spPr>
            <a:xfrm>
              <a:off x="367638" y="4185711"/>
              <a:ext cx="3440774" cy="1181862"/>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6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85B71"/>
                  </a:solidFill>
                  <a:effectLst/>
                  <a:uLnTx/>
                  <a:uFillTx/>
                  <a:latin typeface="Inter"/>
                  <a:ea typeface="Inter"/>
                  <a:cs typeface="Inter"/>
                  <a:sym typeface="Inter"/>
                </a:rPr>
                <a:t>Ensuring that every kitchen team member is anchored spiritually in Christ and operates purely out of genuine faith.</a:t>
              </a:r>
              <a:endParaRPr kumimoji="0" sz="2000" b="0" i="0" u="none" strike="noStrike" kern="1200" cap="none" spc="0" normalizeH="0" baseline="0" noProof="0" dirty="0">
                <a:ln>
                  <a:noFill/>
                </a:ln>
                <a:solidFill>
                  <a:srgbClr val="485B71"/>
                </a:solidFill>
                <a:effectLst/>
                <a:uLnTx/>
                <a:uFillTx/>
                <a:latin typeface="Calibri"/>
                <a:ea typeface="+mn-ea"/>
                <a:cs typeface="+mn-cs"/>
              </a:endParaRPr>
            </a:p>
          </p:txBody>
        </p:sp>
        <p:pic>
          <p:nvPicPr>
            <p:cNvPr id="24" name="Google Shape;176;p19" descr="image.png">
              <a:extLst>
                <a:ext uri="{FF2B5EF4-FFF2-40B4-BE49-F238E27FC236}">
                  <a16:creationId xmlns:a16="http://schemas.microsoft.com/office/drawing/2014/main" id="{A35019F9-7FFB-5DC9-0BF2-A551EDC2DFC8}"/>
                </a:ext>
              </a:extLst>
            </p:cNvPr>
            <p:cNvPicPr preferRelativeResize="0"/>
            <p:nvPr/>
          </p:nvPicPr>
          <p:blipFill rotWithShape="1">
            <a:blip r:embed="rId3">
              <a:alphaModFix/>
            </a:blip>
            <a:srcRect/>
            <a:stretch/>
          </p:blipFill>
          <p:spPr>
            <a:xfrm>
              <a:off x="1468812" y="2556182"/>
              <a:ext cx="968000" cy="968000"/>
            </a:xfrm>
            <a:prstGeom prst="rect">
              <a:avLst/>
            </a:prstGeom>
            <a:noFill/>
            <a:ln>
              <a:noFill/>
            </a:ln>
          </p:spPr>
        </p:pic>
      </p:grpSp>
      <p:grpSp>
        <p:nvGrpSpPr>
          <p:cNvPr id="34" name="Group 33">
            <a:extLst>
              <a:ext uri="{FF2B5EF4-FFF2-40B4-BE49-F238E27FC236}">
                <a16:creationId xmlns:a16="http://schemas.microsoft.com/office/drawing/2014/main" id="{0B666E71-4FCA-3263-A144-5E9205D8B079}"/>
              </a:ext>
            </a:extLst>
          </p:cNvPr>
          <p:cNvGrpSpPr/>
          <p:nvPr/>
        </p:nvGrpSpPr>
        <p:grpSpPr>
          <a:xfrm>
            <a:off x="4289263" y="2774941"/>
            <a:ext cx="3405349" cy="2920973"/>
            <a:chOff x="4289263" y="2774941"/>
            <a:chExt cx="3405349" cy="2920973"/>
          </a:xfrm>
        </p:grpSpPr>
        <p:sp>
          <p:nvSpPr>
            <p:cNvPr id="16" name="Google Shape;172;p19">
              <a:extLst>
                <a:ext uri="{FF2B5EF4-FFF2-40B4-BE49-F238E27FC236}">
                  <a16:creationId xmlns:a16="http://schemas.microsoft.com/office/drawing/2014/main" id="{5AD242F8-1DC5-D149-E1ED-0E1C9836288A}"/>
                </a:ext>
              </a:extLst>
            </p:cNvPr>
            <p:cNvSpPr txBox="1"/>
            <p:nvPr/>
          </p:nvSpPr>
          <p:spPr>
            <a:xfrm>
              <a:off x="4732709" y="3603381"/>
              <a:ext cx="2518455" cy="369332"/>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85B71"/>
                  </a:solidFill>
                  <a:effectLst/>
                  <a:uLnTx/>
                  <a:uFillTx/>
                  <a:latin typeface="Lora"/>
                  <a:ea typeface="Lora"/>
                  <a:cs typeface="Lora"/>
                  <a:sym typeface="Lora"/>
                </a:rPr>
                <a:t>Servant Leaders</a:t>
              </a:r>
              <a:endParaRPr kumimoji="0" sz="2400" b="0" i="0" u="none" strike="noStrike" kern="1200" cap="none" spc="0" normalizeH="0" baseline="0" noProof="0" dirty="0">
                <a:ln>
                  <a:noFill/>
                </a:ln>
                <a:solidFill>
                  <a:srgbClr val="485B71"/>
                </a:solidFill>
                <a:effectLst/>
                <a:uLnTx/>
                <a:uFillTx/>
                <a:latin typeface="Calibri"/>
                <a:ea typeface="+mn-ea"/>
                <a:cs typeface="+mn-cs"/>
              </a:endParaRPr>
            </a:p>
          </p:txBody>
        </p:sp>
        <p:sp>
          <p:nvSpPr>
            <p:cNvPr id="18" name="Google Shape;173;p19">
              <a:extLst>
                <a:ext uri="{FF2B5EF4-FFF2-40B4-BE49-F238E27FC236}">
                  <a16:creationId xmlns:a16="http://schemas.microsoft.com/office/drawing/2014/main" id="{03F0FD41-5EC3-9A2A-0147-981CB0191E82}"/>
                </a:ext>
              </a:extLst>
            </p:cNvPr>
            <p:cNvSpPr txBox="1"/>
            <p:nvPr/>
          </p:nvSpPr>
          <p:spPr>
            <a:xfrm>
              <a:off x="4289263" y="4120098"/>
              <a:ext cx="3405349" cy="1575816"/>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6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85B71"/>
                  </a:solidFill>
                  <a:effectLst/>
                  <a:uLnTx/>
                  <a:uFillTx/>
                  <a:latin typeface="Inter"/>
                  <a:ea typeface="Inter"/>
                  <a:cs typeface="Inter"/>
                  <a:sym typeface="Inter"/>
                </a:rPr>
                <a:t>We do not seek "warm bodies" for simple presence. We need active volunteers willing to serve with deep humility.</a:t>
              </a:r>
              <a:endParaRPr kumimoji="0" sz="2000" b="0" i="0" u="none" strike="noStrike" kern="1200" cap="none" spc="0" normalizeH="0" baseline="0" noProof="0" dirty="0">
                <a:ln>
                  <a:noFill/>
                </a:ln>
                <a:solidFill>
                  <a:srgbClr val="485B71"/>
                </a:solidFill>
                <a:effectLst/>
                <a:uLnTx/>
                <a:uFillTx/>
                <a:latin typeface="Calibri"/>
                <a:ea typeface="+mn-ea"/>
                <a:cs typeface="+mn-cs"/>
              </a:endParaRPr>
            </a:p>
          </p:txBody>
        </p:sp>
        <p:pic>
          <p:nvPicPr>
            <p:cNvPr id="26" name="Google Shape;177;p19" descr="image.png">
              <a:extLst>
                <a:ext uri="{FF2B5EF4-FFF2-40B4-BE49-F238E27FC236}">
                  <a16:creationId xmlns:a16="http://schemas.microsoft.com/office/drawing/2014/main" id="{97494430-3751-1281-2825-CCC3EE159943}"/>
                </a:ext>
              </a:extLst>
            </p:cNvPr>
            <p:cNvPicPr preferRelativeResize="0"/>
            <p:nvPr/>
          </p:nvPicPr>
          <p:blipFill rotWithShape="1">
            <a:blip r:embed="rId4">
              <a:alphaModFix/>
            </a:blip>
            <a:srcRect/>
            <a:stretch/>
          </p:blipFill>
          <p:spPr>
            <a:xfrm>
              <a:off x="5505793" y="2774941"/>
              <a:ext cx="972286" cy="777829"/>
            </a:xfrm>
            <a:prstGeom prst="rect">
              <a:avLst/>
            </a:prstGeom>
            <a:noFill/>
            <a:ln>
              <a:noFill/>
            </a:ln>
          </p:spPr>
        </p:pic>
      </p:grpSp>
      <p:grpSp>
        <p:nvGrpSpPr>
          <p:cNvPr id="35" name="Group 34">
            <a:extLst>
              <a:ext uri="{FF2B5EF4-FFF2-40B4-BE49-F238E27FC236}">
                <a16:creationId xmlns:a16="http://schemas.microsoft.com/office/drawing/2014/main" id="{714885AC-1674-C7B5-C08E-701BB530957A}"/>
              </a:ext>
            </a:extLst>
          </p:cNvPr>
          <p:cNvGrpSpPr/>
          <p:nvPr/>
        </p:nvGrpSpPr>
        <p:grpSpPr>
          <a:xfrm>
            <a:off x="8340157" y="2728424"/>
            <a:ext cx="3355050" cy="2639149"/>
            <a:chOff x="8340157" y="2728424"/>
            <a:chExt cx="3355050" cy="2639149"/>
          </a:xfrm>
        </p:grpSpPr>
        <p:sp>
          <p:nvSpPr>
            <p:cNvPr id="20" name="Google Shape;174;p19">
              <a:extLst>
                <a:ext uri="{FF2B5EF4-FFF2-40B4-BE49-F238E27FC236}">
                  <a16:creationId xmlns:a16="http://schemas.microsoft.com/office/drawing/2014/main" id="{EB6F1B87-046C-BF8F-095B-3C45B25D8A3A}"/>
                </a:ext>
              </a:extLst>
            </p:cNvPr>
            <p:cNvSpPr txBox="1"/>
            <p:nvPr/>
          </p:nvSpPr>
          <p:spPr>
            <a:xfrm>
              <a:off x="8532812" y="3531032"/>
              <a:ext cx="2969741" cy="369332"/>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85B71"/>
                  </a:solidFill>
                  <a:effectLst/>
                  <a:uLnTx/>
                  <a:uFillTx/>
                  <a:latin typeface="Lora"/>
                  <a:ea typeface="Lora"/>
                  <a:cs typeface="Lora"/>
                  <a:sym typeface="Lora"/>
                </a:rPr>
                <a:t>Obedience &amp; Honor</a:t>
              </a:r>
              <a:endParaRPr kumimoji="0" sz="2400" b="0" i="0" u="none" strike="noStrike" kern="1200" cap="none" spc="0" normalizeH="0" baseline="0" noProof="0" dirty="0">
                <a:ln>
                  <a:noFill/>
                </a:ln>
                <a:solidFill>
                  <a:srgbClr val="485B71"/>
                </a:solidFill>
                <a:effectLst/>
                <a:uLnTx/>
                <a:uFillTx/>
                <a:latin typeface="Calibri"/>
                <a:ea typeface="+mn-ea"/>
                <a:cs typeface="+mn-cs"/>
              </a:endParaRPr>
            </a:p>
          </p:txBody>
        </p:sp>
        <p:sp>
          <p:nvSpPr>
            <p:cNvPr id="22" name="Google Shape;175;p19">
              <a:extLst>
                <a:ext uri="{FF2B5EF4-FFF2-40B4-BE49-F238E27FC236}">
                  <a16:creationId xmlns:a16="http://schemas.microsoft.com/office/drawing/2014/main" id="{A1022670-AE3A-883F-9915-9CC2C949439B}"/>
                </a:ext>
              </a:extLst>
            </p:cNvPr>
            <p:cNvSpPr txBox="1"/>
            <p:nvPr/>
          </p:nvSpPr>
          <p:spPr>
            <a:xfrm>
              <a:off x="8340157" y="4185711"/>
              <a:ext cx="3355050" cy="1181862"/>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6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85B71"/>
                  </a:solidFill>
                  <a:effectLst/>
                  <a:uLnTx/>
                  <a:uFillTx/>
                  <a:latin typeface="Inter"/>
                  <a:ea typeface="Inter"/>
                  <a:cs typeface="Inter"/>
                  <a:sym typeface="Inter"/>
                </a:rPr>
                <a:t>Willingness to lay down individual ego and personal methods to operate safely within the established Riverbanks.</a:t>
              </a:r>
              <a:endParaRPr kumimoji="0" sz="2000" b="0" i="0" u="none" strike="noStrike" kern="1200" cap="none" spc="0" normalizeH="0" baseline="0" noProof="0" dirty="0">
                <a:ln>
                  <a:noFill/>
                </a:ln>
                <a:solidFill>
                  <a:srgbClr val="485B71"/>
                </a:solidFill>
                <a:effectLst/>
                <a:uLnTx/>
                <a:uFillTx/>
                <a:latin typeface="Calibri"/>
                <a:ea typeface="+mn-ea"/>
                <a:cs typeface="+mn-cs"/>
              </a:endParaRPr>
            </a:p>
          </p:txBody>
        </p:sp>
        <p:pic>
          <p:nvPicPr>
            <p:cNvPr id="28" name="Google Shape;178;p19" descr="image.png">
              <a:extLst>
                <a:ext uri="{FF2B5EF4-FFF2-40B4-BE49-F238E27FC236}">
                  <a16:creationId xmlns:a16="http://schemas.microsoft.com/office/drawing/2014/main" id="{7BDFA3AA-9740-61F5-B379-5E5597283675}"/>
                </a:ext>
              </a:extLst>
            </p:cNvPr>
            <p:cNvPicPr preferRelativeResize="0"/>
            <p:nvPr/>
          </p:nvPicPr>
          <p:blipFill rotWithShape="1">
            <a:blip r:embed="rId5">
              <a:alphaModFix/>
            </a:blip>
            <a:srcRect/>
            <a:stretch/>
          </p:blipFill>
          <p:spPr>
            <a:xfrm>
              <a:off x="9553988" y="2728424"/>
              <a:ext cx="927388" cy="824346"/>
            </a:xfrm>
            <a:prstGeom prst="rect">
              <a:avLst/>
            </a:prstGeom>
            <a:noFill/>
            <a:ln>
              <a:noFill/>
            </a:ln>
          </p:spPr>
        </p:pic>
      </p:grpSp>
      <p:sp>
        <p:nvSpPr>
          <p:cNvPr id="30" name="Google Shape;179;p19">
            <a:extLst>
              <a:ext uri="{FF2B5EF4-FFF2-40B4-BE49-F238E27FC236}">
                <a16:creationId xmlns:a16="http://schemas.microsoft.com/office/drawing/2014/main" id="{0A25B87C-09AD-A436-5826-F4A9BDE4475C}"/>
              </a:ext>
            </a:extLst>
          </p:cNvPr>
          <p:cNvSpPr txBox="1"/>
          <p:nvPr/>
        </p:nvSpPr>
        <p:spPr>
          <a:xfrm>
            <a:off x="761801" y="572245"/>
            <a:ext cx="11198483" cy="615553"/>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485B71"/>
                </a:solidFill>
                <a:effectLst/>
                <a:uLnTx/>
                <a:uFillTx/>
                <a:latin typeface="Lora"/>
                <a:ea typeface="Lora"/>
                <a:cs typeface="Lora"/>
                <a:sym typeface="Lora"/>
              </a:rPr>
              <a:t>Core Leadership Readiness</a:t>
            </a:r>
            <a:endParaRPr kumimoji="0" sz="2400" b="0" i="0" u="none" strike="noStrike" kern="1200" cap="none" spc="0" normalizeH="0" baseline="0" noProof="0" dirty="0">
              <a:ln>
                <a:noFill/>
              </a:ln>
              <a:solidFill>
                <a:srgbClr val="485B71"/>
              </a:solidFill>
              <a:effectLst/>
              <a:uLnTx/>
              <a:uFillTx/>
              <a:latin typeface="Calibri"/>
              <a:ea typeface="+mn-ea"/>
              <a:cs typeface="+mn-cs"/>
            </a:endParaRPr>
          </a:p>
        </p:txBody>
      </p:sp>
      <p:sp>
        <p:nvSpPr>
          <p:cNvPr id="32" name="Google Shape;180;p19">
            <a:extLst>
              <a:ext uri="{FF2B5EF4-FFF2-40B4-BE49-F238E27FC236}">
                <a16:creationId xmlns:a16="http://schemas.microsoft.com/office/drawing/2014/main" id="{49CFCAE3-C2C6-B4F0-A7C5-602D6AB3C237}"/>
              </a:ext>
            </a:extLst>
          </p:cNvPr>
          <p:cNvSpPr/>
          <p:nvPr/>
        </p:nvSpPr>
        <p:spPr>
          <a:xfrm>
            <a:off x="761802" y="1295956"/>
            <a:ext cx="1827410" cy="104840"/>
          </a:xfrm>
          <a:prstGeom prst="roundRect">
            <a:avLst>
              <a:gd name="adj" fmla="val 50000"/>
            </a:avLst>
          </a:prstGeom>
          <a:solidFill>
            <a:srgbClr val="C2410C"/>
          </a:solidFill>
          <a:ln>
            <a:noFill/>
          </a:ln>
        </p:spPr>
        <p:txBody>
          <a:bodyPr spcFirstLastPara="1" wrap="square" lIns="91401" tIns="45688" rIns="91401" bIns="45688"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799"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487227180"/>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9504"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3"/>
                    </p:tgtEl>
                  </p:cMediaNode>
                </p:audio>
              </p:childTnLst>
            </p:cTn>
          </p:par>
        </p:tn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B6241B-BF48-0E86-EDE4-D77CB0CCD870}"/>
            </a:ext>
          </a:extLst>
        </p:cNvPr>
        <p:cNvGrpSpPr/>
        <p:nvPr/>
      </p:nvGrpSpPr>
      <p:grpSpPr>
        <a:xfrm>
          <a:off x="0" y="0"/>
          <a:ext cx="0" cy="0"/>
          <a:chOff x="0" y="0"/>
          <a:chExt cx="0" cy="0"/>
        </a:xfrm>
      </p:grpSpPr>
      <p:sp>
        <p:nvSpPr>
          <p:cNvPr id="6" name="Google Shape;194;p20">
            <a:extLst>
              <a:ext uri="{FF2B5EF4-FFF2-40B4-BE49-F238E27FC236}">
                <a16:creationId xmlns:a16="http://schemas.microsoft.com/office/drawing/2014/main" id="{AFAAB4EA-C0B7-2D79-8DF0-C1D542AAD135}"/>
              </a:ext>
            </a:extLst>
          </p:cNvPr>
          <p:cNvSpPr txBox="1"/>
          <p:nvPr/>
        </p:nvSpPr>
        <p:spPr>
          <a:xfrm>
            <a:off x="608012" y="1676400"/>
            <a:ext cx="11198483" cy="438339"/>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49" b="1" i="0" u="none" strike="noStrike" kern="1200" cap="none" spc="0" normalizeH="0" baseline="0" noProof="0" dirty="0">
                <a:ln>
                  <a:noFill/>
                </a:ln>
                <a:solidFill>
                  <a:srgbClr val="485B71"/>
                </a:solidFill>
                <a:effectLst/>
                <a:uLnTx/>
                <a:uFillTx/>
                <a:latin typeface="Lora"/>
                <a:ea typeface="Lora"/>
                <a:cs typeface="Lora"/>
                <a:sym typeface="Lora"/>
              </a:rPr>
              <a:t>Preparing for Impact</a:t>
            </a:r>
            <a:endParaRPr kumimoji="0" sz="1799" b="0" i="0" u="none" strike="noStrike" kern="1200" cap="none" spc="0" normalizeH="0" baseline="0" noProof="0" dirty="0">
              <a:ln>
                <a:noFill/>
              </a:ln>
              <a:solidFill>
                <a:srgbClr val="485B71"/>
              </a:solidFill>
              <a:effectLst/>
              <a:uLnTx/>
              <a:uFillTx/>
              <a:latin typeface="Calibri"/>
              <a:ea typeface="+mn-ea"/>
              <a:cs typeface="+mn-cs"/>
            </a:endParaRPr>
          </a:p>
        </p:txBody>
      </p:sp>
      <p:sp>
        <p:nvSpPr>
          <p:cNvPr id="8" name="Google Shape;190;p20">
            <a:extLst>
              <a:ext uri="{FF2B5EF4-FFF2-40B4-BE49-F238E27FC236}">
                <a16:creationId xmlns:a16="http://schemas.microsoft.com/office/drawing/2014/main" id="{9B137CF9-D9E0-FB21-5561-069EBF925E32}"/>
              </a:ext>
            </a:extLst>
          </p:cNvPr>
          <p:cNvSpPr txBox="1"/>
          <p:nvPr/>
        </p:nvSpPr>
        <p:spPr>
          <a:xfrm>
            <a:off x="5196353" y="2114739"/>
            <a:ext cx="6285081" cy="2412968"/>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39958"/>
              </a:lnSpc>
              <a:spcBef>
                <a:spcPts val="0"/>
              </a:spcBef>
              <a:spcAft>
                <a:spcPts val="0"/>
              </a:spcAft>
              <a:buClrTx/>
              <a:buSzTx/>
              <a:buFontTx/>
              <a:buNone/>
              <a:tabLst/>
              <a:defRPr/>
            </a:pPr>
            <a:r>
              <a:rPr kumimoji="0" lang="en-US" sz="2800" b="0" i="1" u="none" strike="noStrike" kern="1200" cap="none" spc="0" normalizeH="0" baseline="0" noProof="0" dirty="0">
                <a:ln>
                  <a:noFill/>
                </a:ln>
                <a:solidFill>
                  <a:srgbClr val="C2410C"/>
                </a:solidFill>
                <a:effectLst/>
                <a:uLnTx/>
                <a:uFillTx/>
                <a:latin typeface="Lora"/>
                <a:ea typeface="Lora"/>
                <a:cs typeface="Lora"/>
                <a:sym typeface="Lora"/>
              </a:rPr>
              <a:t> "We aren't looking for warm bodies to stand at the counter; we need Christ-centered volunteers who practice servant leadership." </a:t>
            </a:r>
            <a:endParaRPr kumimoji="0" sz="20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Google Shape;191;p20">
            <a:extLst>
              <a:ext uri="{FF2B5EF4-FFF2-40B4-BE49-F238E27FC236}">
                <a16:creationId xmlns:a16="http://schemas.microsoft.com/office/drawing/2014/main" id="{49E7B899-A855-A393-B926-5642A91FF586}"/>
              </a:ext>
            </a:extLst>
          </p:cNvPr>
          <p:cNvSpPr/>
          <p:nvPr/>
        </p:nvSpPr>
        <p:spPr>
          <a:xfrm>
            <a:off x="4879500" y="2271307"/>
            <a:ext cx="47613" cy="1706316"/>
          </a:xfrm>
          <a:prstGeom prst="rect">
            <a:avLst/>
          </a:prstGeom>
          <a:solidFill>
            <a:srgbClr val="C2410C"/>
          </a:solidFill>
          <a:ln>
            <a:noFill/>
          </a:ln>
        </p:spPr>
        <p:txBody>
          <a:bodyPr spcFirstLastPara="1" wrap="square" lIns="91401" tIns="45688" rIns="91401" bIns="45688"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799"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14" name="Google Shape;192;p20">
            <a:extLst>
              <a:ext uri="{FF2B5EF4-FFF2-40B4-BE49-F238E27FC236}">
                <a16:creationId xmlns:a16="http://schemas.microsoft.com/office/drawing/2014/main" id="{8335AD9A-DB90-C8E8-1FA0-F82D89C6683B}"/>
              </a:ext>
            </a:extLst>
          </p:cNvPr>
          <p:cNvSpPr txBox="1"/>
          <p:nvPr/>
        </p:nvSpPr>
        <p:spPr>
          <a:xfrm>
            <a:off x="5163388" y="4514260"/>
            <a:ext cx="6285081" cy="443198"/>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59929"/>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75569"/>
                </a:solidFill>
                <a:effectLst/>
                <a:uLnTx/>
                <a:uFillTx/>
                <a:latin typeface="Inter"/>
                <a:ea typeface="Inter"/>
                <a:cs typeface="Inter"/>
                <a:sym typeface="Inter"/>
              </a:rPr>
              <a:t>Are our hearts prepped? </a:t>
            </a:r>
            <a:endParaRPr kumimoji="0" sz="20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Google Shape;192;p20">
            <a:extLst>
              <a:ext uri="{FF2B5EF4-FFF2-40B4-BE49-F238E27FC236}">
                <a16:creationId xmlns:a16="http://schemas.microsoft.com/office/drawing/2014/main" id="{55B9193A-9886-5BFF-B72B-C94957266037}"/>
              </a:ext>
            </a:extLst>
          </p:cNvPr>
          <p:cNvSpPr txBox="1"/>
          <p:nvPr/>
        </p:nvSpPr>
        <p:spPr>
          <a:xfrm>
            <a:off x="5163387" y="4527707"/>
            <a:ext cx="6285081" cy="886397"/>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59929"/>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75569"/>
                </a:solidFill>
                <a:effectLst/>
                <a:uLnTx/>
                <a:uFillTx/>
                <a:latin typeface="Inter"/>
                <a:ea typeface="Inter"/>
                <a:cs typeface="Inter"/>
                <a:sym typeface="Inter"/>
              </a:rPr>
              <a:t>Are our hearts prepped? Is our kitchen operating inside the riverbanks? </a:t>
            </a:r>
            <a:endParaRPr kumimoji="0" sz="2000" b="0" i="0" u="none" strike="noStrike" kern="1200" cap="none" spc="0" normalizeH="0" baseline="0" noProof="0" dirty="0">
              <a:ln>
                <a:noFill/>
              </a:ln>
              <a:solidFill>
                <a:prstClr val="black"/>
              </a:solidFill>
              <a:effectLst/>
              <a:uLnTx/>
              <a:uFillTx/>
              <a:latin typeface="Calibri"/>
              <a:ea typeface="+mn-ea"/>
              <a:cs typeface="+mn-cs"/>
            </a:endParaRPr>
          </a:p>
        </p:txBody>
      </p:sp>
      <p:sp>
        <p:nvSpPr>
          <p:cNvPr id="16" name="Google Shape;192;p20">
            <a:extLst>
              <a:ext uri="{FF2B5EF4-FFF2-40B4-BE49-F238E27FC236}">
                <a16:creationId xmlns:a16="http://schemas.microsoft.com/office/drawing/2014/main" id="{4F63004D-5415-E24A-257F-B0B391BFC26B}"/>
              </a:ext>
            </a:extLst>
          </p:cNvPr>
          <p:cNvSpPr txBox="1"/>
          <p:nvPr/>
        </p:nvSpPr>
        <p:spPr>
          <a:xfrm>
            <a:off x="5163386" y="4516802"/>
            <a:ext cx="6285081" cy="1329595"/>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59929"/>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75569"/>
                </a:solidFill>
                <a:effectLst/>
                <a:uLnTx/>
                <a:uFillTx/>
                <a:latin typeface="Inter"/>
                <a:ea typeface="Inter"/>
                <a:cs typeface="Inter"/>
                <a:sym typeface="Inter"/>
              </a:rPr>
              <a:t>Are our hearts prepped? Is our kitchen operating inside the riverbanks? Let us align with the master cookbook to ensure safety, obedience, and structural success on every single weekend.</a:t>
            </a:r>
            <a:endParaRPr kumimoji="0" sz="2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64395059"/>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par>
                              <p:cTn id="7" fill="hold">
                                <p:stCondLst>
                                  <p:cond delay="0"/>
                                </p:stCondLst>
                                <p:childTnLst>
                                  <p:par>
                                    <p:cTn id="8" presetID="1" presetClass="exit" presetSubtype="0" fill="hold" grpId="1" nodeType="afterEffect">
                                      <p:stCondLst>
                                        <p:cond delay="0"/>
                                      </p:stCondLst>
                                      <p:childTnLst>
                                        <p:set>
                                          <p:cBhvr>
                                            <p:cTn id="9" dur="1" fill="hold">
                                              <p:stCondLst>
                                                <p:cond delay="0"/>
                                              </p:stCondLst>
                                            </p:cTn>
                                            <p:tgtEl>
                                              <p:spTgt spid="14">
                                                <p:txEl>
                                                  <p:pRg st="0" end="0"/>
                                                </p:txEl>
                                              </p:spTgt>
                                            </p:tgtEl>
                                            <p:attrNameLst>
                                              <p:attrName>style.visibility</p:attrName>
                                            </p:attrNameLst>
                                          </p:cBhvr>
                                          <p:to>
                                            <p:strVal val="hidden"/>
                                          </p:to>
                                        </p:set>
                                      </p:childTnLst>
                                    </p:cTn>
                                  </p:par>
                                </p:childTnLst>
                              </p:cTn>
                            </p:par>
                            <p:par>
                              <p:cTn id="10" fill="hold">
                                <p:stCondLst>
                                  <p:cond delay="0"/>
                                </p:stCondLst>
                                <p:childTnLst>
                                  <p:par>
                                    <p:cTn id="11" presetID="1" presetClass="entr" presetSubtype="0" fill="hold" grpId="0" nodeType="afterEffect">
                                      <p:stCondLst>
                                        <p:cond delay="0"/>
                                      </p:stCondLst>
                                      <p:childTnLst>
                                        <p:set>
                                          <p:cBhvr>
                                            <p:cTn id="12" dur="1" fill="hold">
                                              <p:stCondLst>
                                                <p:cond delay="0"/>
                                              </p:stCondLst>
                                            </p:cTn>
                                            <p:tgtEl>
                                              <p:spTgt spid="15">
                                                <p:txEl>
                                                  <p:pRg st="0" end="0"/>
                                                </p:txEl>
                                              </p:spTgt>
                                            </p:tgtEl>
                                            <p:attrNameLst>
                                              <p:attrName>style.visibility</p:attrName>
                                            </p:attrNameLst>
                                          </p:cBhvr>
                                          <p:to>
                                            <p:strVal val="visible"/>
                                          </p:to>
                                        </p:set>
                                      </p:childTnLst>
                                    </p:cTn>
                                  </p:par>
                                </p:childTnLst>
                              </p:cTn>
                            </p:par>
                            <p:par>
                              <p:cTn id="13" fill="hold">
                                <p:stCondLst>
                                  <p:cond delay="0"/>
                                </p:stCondLst>
                                <p:childTnLst>
                                  <p:par>
                                    <p:cTn id="14" presetID="1" presetClass="exit" presetSubtype="0" fill="hold" grpId="1" nodeType="afterEffect">
                                      <p:stCondLst>
                                        <p:cond delay="0"/>
                                      </p:stCondLst>
                                      <p:childTnLst>
                                        <p:set>
                                          <p:cBhvr>
                                            <p:cTn id="15" dur="1" fill="hold">
                                              <p:stCondLst>
                                                <p:cond delay="0"/>
                                              </p:stCondLst>
                                            </p:cTn>
                                            <p:tgtEl>
                                              <p:spTgt spid="15">
                                                <p:txEl>
                                                  <p:pRg st="0" end="0"/>
                                                </p:txEl>
                                              </p:spTgt>
                                            </p:tgtEl>
                                            <p:attrNameLst>
                                              <p:attrName>style.visibility</p:attrName>
                                            </p:attrNameLst>
                                          </p:cBhvr>
                                          <p:to>
                                            <p:strVal val="hidden"/>
                                          </p:to>
                                        </p:set>
                                      </p:childTnLst>
                                    </p:cTn>
                                  </p:par>
                                </p:childTnLst>
                              </p:cTn>
                            </p:par>
                            <p:par>
                              <p:cTn id="16" fill="hold">
                                <p:stCondLst>
                                  <p:cond delay="0"/>
                                </p:stCondLst>
                                <p:childTnLst>
                                  <p:par>
                                    <p:cTn id="17" presetID="1" presetClass="entr" presetSubtype="0" fill="hold" grpId="0" nodeType="afterEffect">
                                      <p:stCondLst>
                                        <p:cond delay="0"/>
                                      </p:stCondLst>
                                      <p:childTnLst>
                                        <p:set>
                                          <p:cBhvr>
                                            <p:cTn id="18"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allAtOnce"/>
          <p:bldP spid="14" grpId="1" build="allAtOnce"/>
          <p:bldP spid="15" grpId="0" build="allAtOnce"/>
          <p:bldP spid="15" grpId="1" build="allAtOnce"/>
          <p:bldP spid="16" grpId="0" build="allAtOnce"/>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5417"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9"/>
                    </p:tgtEl>
                  </p:cMediaNode>
                </p:audio>
              </p:childTnLst>
            </p:cTn>
          </p:par>
        </p:tnLst>
      </p:timing>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E77B61-88AC-4FAC-A3C3-0269128CD5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9E9882-F5A6-7963-07D5-5FEB071D9197}"/>
              </a:ext>
            </a:extLst>
          </p:cNvPr>
          <p:cNvSpPr>
            <a:spLocks noGrp="1"/>
          </p:cNvSpPr>
          <p:nvPr>
            <p:ph type="ctrTitle"/>
          </p:nvPr>
        </p:nvSpPr>
        <p:spPr>
          <a:xfrm>
            <a:off x="4311649" y="990600"/>
            <a:ext cx="7696200" cy="939007"/>
          </a:xfrm>
        </p:spPr>
        <p:txBody>
          <a:bodyPr>
            <a:normAutofit fontScale="90000"/>
          </a:bodyPr>
          <a:lstStyle/>
          <a:p>
            <a:r>
              <a:rPr lang="en-US" b="1" dirty="0"/>
              <a:t> Prepping the Three-Layer Masterpiece</a:t>
            </a:r>
            <a:br>
              <a:rPr lang="en-US" b="1" dirty="0"/>
            </a:br>
            <a:r>
              <a:rPr lang="en-US" b="1" dirty="0"/>
              <a:t>          </a:t>
            </a:r>
            <a:r>
              <a:rPr lang="en-US" sz="3100" dirty="0"/>
              <a:t>(Focus on Programs &amp; Institutions)</a:t>
            </a:r>
            <a:endParaRPr lang="en-US" dirty="0"/>
          </a:p>
        </p:txBody>
      </p:sp>
      <p:grpSp>
        <p:nvGrpSpPr>
          <p:cNvPr id="3" name="Group 2">
            <a:extLst>
              <a:ext uri="{FF2B5EF4-FFF2-40B4-BE49-F238E27FC236}">
                <a16:creationId xmlns:a16="http://schemas.microsoft.com/office/drawing/2014/main" id="{7374AE8A-0427-601A-94EB-0A3333095BD0}"/>
              </a:ext>
            </a:extLst>
          </p:cNvPr>
          <p:cNvGrpSpPr/>
          <p:nvPr/>
        </p:nvGrpSpPr>
        <p:grpSpPr>
          <a:xfrm>
            <a:off x="5874916" y="2347974"/>
            <a:ext cx="4569666" cy="4382705"/>
            <a:chOff x="5874916" y="2347974"/>
            <a:chExt cx="4569666" cy="4382705"/>
          </a:xfrm>
        </p:grpSpPr>
        <p:pic>
          <p:nvPicPr>
            <p:cNvPr id="18" name="Picture 17">
              <a:extLst>
                <a:ext uri="{FF2B5EF4-FFF2-40B4-BE49-F238E27FC236}">
                  <a16:creationId xmlns:a16="http://schemas.microsoft.com/office/drawing/2014/main" id="{C2D4FFC0-D568-A647-A92B-4035A5B344FB}"/>
                </a:ext>
              </a:extLst>
            </p:cNvPr>
            <p:cNvPicPr>
              <a:picLocks noChangeAspect="1"/>
            </p:cNvPicPr>
            <p:nvPr/>
          </p:nvPicPr>
          <p:blipFill>
            <a:blip r:embed="rId2"/>
            <a:stretch>
              <a:fillRect/>
            </a:stretch>
          </p:blipFill>
          <p:spPr>
            <a:xfrm>
              <a:off x="5874916" y="2347974"/>
              <a:ext cx="4569666" cy="4382705"/>
            </a:xfrm>
            <a:prstGeom prst="rect">
              <a:avLst/>
            </a:prstGeom>
          </p:spPr>
        </p:pic>
        <p:pic>
          <p:nvPicPr>
            <p:cNvPr id="19" name="Picture 18">
              <a:extLst>
                <a:ext uri="{FF2B5EF4-FFF2-40B4-BE49-F238E27FC236}">
                  <a16:creationId xmlns:a16="http://schemas.microsoft.com/office/drawing/2014/main" id="{30F5DEAC-8EDD-EA34-BFD7-7D7A6B6E24FF}"/>
                </a:ext>
              </a:extLst>
            </p:cNvPr>
            <p:cNvPicPr>
              <a:picLocks noChangeAspect="1"/>
            </p:cNvPicPr>
            <p:nvPr/>
          </p:nvPicPr>
          <p:blipFill>
            <a:blip r:embed="rId3"/>
            <a:stretch/>
          </p:blipFill>
          <p:spPr>
            <a:xfrm>
              <a:off x="7735372" y="5316808"/>
              <a:ext cx="981261" cy="375044"/>
            </a:xfrm>
            <a:prstGeom prst="rect">
              <a:avLst/>
            </a:prstGeom>
          </p:spPr>
        </p:pic>
        <p:pic>
          <p:nvPicPr>
            <p:cNvPr id="20" name="Picture 19">
              <a:extLst>
                <a:ext uri="{FF2B5EF4-FFF2-40B4-BE49-F238E27FC236}">
                  <a16:creationId xmlns:a16="http://schemas.microsoft.com/office/drawing/2014/main" id="{59974CAE-0EFF-2227-2EF2-BC5557A98631}"/>
                </a:ext>
              </a:extLst>
            </p:cNvPr>
            <p:cNvPicPr>
              <a:picLocks noChangeAspect="1"/>
            </p:cNvPicPr>
            <p:nvPr/>
          </p:nvPicPr>
          <p:blipFill>
            <a:blip r:embed="rId4"/>
            <a:stretch/>
          </p:blipFill>
          <p:spPr>
            <a:xfrm>
              <a:off x="8028733" y="4164283"/>
              <a:ext cx="495300" cy="375044"/>
            </a:xfrm>
            <a:prstGeom prst="rect">
              <a:avLst/>
            </a:prstGeom>
          </p:spPr>
        </p:pic>
        <p:pic>
          <p:nvPicPr>
            <p:cNvPr id="21" name="Picture 20">
              <a:extLst>
                <a:ext uri="{FF2B5EF4-FFF2-40B4-BE49-F238E27FC236}">
                  <a16:creationId xmlns:a16="http://schemas.microsoft.com/office/drawing/2014/main" id="{4D1ED004-97EB-242C-189B-51A347681D4A}"/>
                </a:ext>
              </a:extLst>
            </p:cNvPr>
            <p:cNvPicPr>
              <a:picLocks noChangeAspect="1"/>
            </p:cNvPicPr>
            <p:nvPr/>
          </p:nvPicPr>
          <p:blipFill>
            <a:blip r:embed="rId5"/>
            <a:stretch/>
          </p:blipFill>
          <p:spPr>
            <a:xfrm>
              <a:off x="8226003" y="3048000"/>
              <a:ext cx="206206" cy="394349"/>
            </a:xfrm>
            <a:prstGeom prst="rect">
              <a:avLst/>
            </a:prstGeom>
          </p:spPr>
        </p:pic>
      </p:grpSp>
    </p:spTree>
    <p:extLst>
      <p:ext uri="{BB962C8B-B14F-4D97-AF65-F5344CB8AC3E}">
        <p14:creationId xmlns:p14="http://schemas.microsoft.com/office/powerpoint/2010/main" val="16481455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4DE9B3-C745-5D23-84F3-AD2ED716C3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582FAF-AE57-3012-16B5-8174019BAA4E}"/>
              </a:ext>
            </a:extLst>
          </p:cNvPr>
          <p:cNvSpPr>
            <a:spLocks noGrp="1"/>
          </p:cNvSpPr>
          <p:nvPr>
            <p:ph type="title"/>
          </p:nvPr>
        </p:nvSpPr>
        <p:spPr>
          <a:xfrm>
            <a:off x="643474" y="1378435"/>
            <a:ext cx="10969943" cy="1029799"/>
          </a:xfrm>
        </p:spPr>
        <p:txBody>
          <a:bodyPr anchor="ctr">
            <a:normAutofit/>
          </a:bodyPr>
          <a:lstStyle/>
          <a:p>
            <a:r>
              <a:rPr lang="en-US" b="1" dirty="0"/>
              <a:t>Prepping the Three-Layer Masterpiece</a:t>
            </a:r>
            <a:endParaRPr lang="en-US" dirty="0"/>
          </a:p>
        </p:txBody>
      </p:sp>
      <p:pic>
        <p:nvPicPr>
          <p:cNvPr id="8" name="Content Placeholder 7">
            <a:extLst>
              <a:ext uri="{FF2B5EF4-FFF2-40B4-BE49-F238E27FC236}">
                <a16:creationId xmlns:a16="http://schemas.microsoft.com/office/drawing/2014/main" id="{29CEEDB5-A322-6139-BCD9-E2493105CE0A}"/>
              </a:ext>
            </a:extLst>
          </p:cNvPr>
          <p:cNvPicPr>
            <a:picLocks noGrp="1" noChangeAspect="1"/>
          </p:cNvPicPr>
          <p:nvPr>
            <p:ph sz="half" idx="2"/>
          </p:nvPr>
        </p:nvPicPr>
        <p:blipFill>
          <a:blip r:embed="rId2"/>
          <a:stretch>
            <a:fillRect/>
          </a:stretch>
        </p:blipFill>
        <p:spPr>
          <a:xfrm>
            <a:off x="7237411" y="2894335"/>
            <a:ext cx="4376005" cy="2417744"/>
          </a:xfrm>
          <a:prstGeom prst="rect">
            <a:avLst/>
          </a:prstGeom>
          <a:noFill/>
        </p:spPr>
      </p:pic>
      <p:sp>
        <p:nvSpPr>
          <p:cNvPr id="14" name="Text Placeholder 2">
            <a:extLst>
              <a:ext uri="{FF2B5EF4-FFF2-40B4-BE49-F238E27FC236}">
                <a16:creationId xmlns:a16="http://schemas.microsoft.com/office/drawing/2014/main" id="{D2875B7F-99B0-129A-7926-79582230DA05}"/>
              </a:ext>
            </a:extLst>
          </p:cNvPr>
          <p:cNvSpPr txBox="1">
            <a:spLocks/>
          </p:cNvSpPr>
          <p:nvPr/>
        </p:nvSpPr>
        <p:spPr>
          <a:xfrm>
            <a:off x="708898" y="2305347"/>
            <a:ext cx="5385514" cy="63976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2800" kern="1200">
                <a:solidFill>
                  <a:srgbClr val="485B7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rgbClr val="485B7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rgbClr val="485B7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rgbClr val="485B7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rgbClr val="485B7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b="1" dirty="0"/>
              <a:t>Kairos Inside</a:t>
            </a:r>
          </a:p>
        </p:txBody>
      </p:sp>
      <p:sp>
        <p:nvSpPr>
          <p:cNvPr id="16" name="Content Placeholder 3">
            <a:extLst>
              <a:ext uri="{FF2B5EF4-FFF2-40B4-BE49-F238E27FC236}">
                <a16:creationId xmlns:a16="http://schemas.microsoft.com/office/drawing/2014/main" id="{74AA4BB1-9A3F-E8AD-31D4-843632CB9B13}"/>
              </a:ext>
            </a:extLst>
          </p:cNvPr>
          <p:cNvSpPr txBox="1">
            <a:spLocks/>
          </p:cNvSpPr>
          <p:nvPr/>
        </p:nvSpPr>
        <p:spPr>
          <a:xfrm>
            <a:off x="708897" y="2895600"/>
            <a:ext cx="6649589" cy="376872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2800" kern="1200">
                <a:solidFill>
                  <a:srgbClr val="485B7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rgbClr val="485B7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rgbClr val="485B7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rgbClr val="485B7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rgbClr val="485B7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r>
              <a:rPr lang="en-US" dirty="0"/>
              <a:t>What facility are we targeting for development?</a:t>
            </a:r>
          </a:p>
          <a:p>
            <a:r>
              <a:rPr lang="en-US" dirty="0"/>
              <a:t>Need a key person.</a:t>
            </a:r>
          </a:p>
          <a:p>
            <a:r>
              <a:rPr lang="en-US" dirty="0"/>
              <a:t>What does the volunteer base look like?</a:t>
            </a:r>
          </a:p>
          <a:p>
            <a:r>
              <a:rPr lang="en-US" dirty="0"/>
              <a:t>Establish an Advisory Council (mixer).</a:t>
            </a:r>
          </a:p>
        </p:txBody>
      </p:sp>
    </p:spTree>
    <p:extLst>
      <p:ext uri="{BB962C8B-B14F-4D97-AF65-F5344CB8AC3E}">
        <p14:creationId xmlns:p14="http://schemas.microsoft.com/office/powerpoint/2010/main" val="31561900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D9BAB1-5E32-026D-B24E-72398ED21B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90E2E0-D375-1BFA-FC35-9A43CBE76CE6}"/>
              </a:ext>
            </a:extLst>
          </p:cNvPr>
          <p:cNvSpPr>
            <a:spLocks noGrp="1"/>
          </p:cNvSpPr>
          <p:nvPr>
            <p:ph type="title"/>
          </p:nvPr>
        </p:nvSpPr>
        <p:spPr>
          <a:xfrm>
            <a:off x="643474" y="1378435"/>
            <a:ext cx="10969943" cy="1029799"/>
          </a:xfrm>
        </p:spPr>
        <p:txBody>
          <a:bodyPr anchor="ctr">
            <a:normAutofit/>
          </a:bodyPr>
          <a:lstStyle/>
          <a:p>
            <a:r>
              <a:rPr lang="en-US" b="1" dirty="0"/>
              <a:t>Prepping the Three-Layer Masterpiece</a:t>
            </a:r>
            <a:endParaRPr lang="en-US" dirty="0"/>
          </a:p>
        </p:txBody>
      </p:sp>
      <p:pic>
        <p:nvPicPr>
          <p:cNvPr id="3" name="Content Placeholder 7">
            <a:extLst>
              <a:ext uri="{FF2B5EF4-FFF2-40B4-BE49-F238E27FC236}">
                <a16:creationId xmlns:a16="http://schemas.microsoft.com/office/drawing/2014/main" id="{A63201D2-E4D4-20B8-4F00-46BB7B6B66FE}"/>
              </a:ext>
            </a:extLst>
          </p:cNvPr>
          <p:cNvPicPr>
            <a:picLocks noChangeAspect="1"/>
          </p:cNvPicPr>
          <p:nvPr/>
        </p:nvPicPr>
        <p:blipFill>
          <a:blip r:embed="rId2"/>
          <a:stretch>
            <a:fillRect/>
          </a:stretch>
        </p:blipFill>
        <p:spPr>
          <a:xfrm>
            <a:off x="4189412" y="4082763"/>
            <a:ext cx="4376005" cy="2417744"/>
          </a:xfrm>
          <a:prstGeom prst="rect">
            <a:avLst/>
          </a:prstGeom>
          <a:noFill/>
        </p:spPr>
      </p:pic>
    </p:spTree>
    <p:extLst>
      <p:ext uri="{BB962C8B-B14F-4D97-AF65-F5344CB8AC3E}">
        <p14:creationId xmlns:p14="http://schemas.microsoft.com/office/powerpoint/2010/main" val="27057580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086CA4-1BEF-F0F7-D9C1-B72EBB27A0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2A957F-FD26-B0CF-E8A7-CE52203F6F3A}"/>
              </a:ext>
            </a:extLst>
          </p:cNvPr>
          <p:cNvSpPr>
            <a:spLocks noGrp="1"/>
          </p:cNvSpPr>
          <p:nvPr>
            <p:ph type="title"/>
          </p:nvPr>
        </p:nvSpPr>
        <p:spPr>
          <a:xfrm>
            <a:off x="643474" y="1378435"/>
            <a:ext cx="10969943" cy="1029799"/>
          </a:xfrm>
        </p:spPr>
        <p:txBody>
          <a:bodyPr anchor="ctr">
            <a:normAutofit/>
          </a:bodyPr>
          <a:lstStyle/>
          <a:p>
            <a:r>
              <a:rPr lang="en-US" b="1" dirty="0"/>
              <a:t>Prepping the Three-Layer Masterpiece</a:t>
            </a:r>
            <a:endParaRPr lang="en-US" dirty="0"/>
          </a:p>
        </p:txBody>
      </p:sp>
      <p:pic>
        <p:nvPicPr>
          <p:cNvPr id="5" name="Picture 4">
            <a:extLst>
              <a:ext uri="{FF2B5EF4-FFF2-40B4-BE49-F238E27FC236}">
                <a16:creationId xmlns:a16="http://schemas.microsoft.com/office/drawing/2014/main" id="{FB3C4732-1D52-26FD-A3D3-91EC9AA3EF30}"/>
              </a:ext>
            </a:extLst>
          </p:cNvPr>
          <p:cNvPicPr>
            <a:picLocks noChangeAspect="1"/>
          </p:cNvPicPr>
          <p:nvPr/>
        </p:nvPicPr>
        <p:blipFill>
          <a:blip r:embed="rId2"/>
          <a:stretch>
            <a:fillRect/>
          </a:stretch>
        </p:blipFill>
        <p:spPr>
          <a:xfrm>
            <a:off x="7580764" y="2620912"/>
            <a:ext cx="3511616" cy="2665796"/>
          </a:xfrm>
          <a:prstGeom prst="rect">
            <a:avLst/>
          </a:prstGeom>
        </p:spPr>
      </p:pic>
      <p:sp>
        <p:nvSpPr>
          <p:cNvPr id="15" name="Text Placeholder 2">
            <a:extLst>
              <a:ext uri="{FF2B5EF4-FFF2-40B4-BE49-F238E27FC236}">
                <a16:creationId xmlns:a16="http://schemas.microsoft.com/office/drawing/2014/main" id="{BB4E7571-F440-6486-B846-0A08D2E0AF38}"/>
              </a:ext>
            </a:extLst>
          </p:cNvPr>
          <p:cNvSpPr txBox="1">
            <a:spLocks/>
          </p:cNvSpPr>
          <p:nvPr/>
        </p:nvSpPr>
        <p:spPr>
          <a:xfrm>
            <a:off x="708898" y="2255838"/>
            <a:ext cx="5385514" cy="63976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2800" kern="1200">
                <a:solidFill>
                  <a:srgbClr val="485B7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rgbClr val="485B7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rgbClr val="485B7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rgbClr val="485B7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rgbClr val="485B7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b="1" dirty="0"/>
              <a:t>Kairos Outside</a:t>
            </a:r>
          </a:p>
        </p:txBody>
      </p:sp>
      <p:sp>
        <p:nvSpPr>
          <p:cNvPr id="16" name="Content Placeholder 3">
            <a:extLst>
              <a:ext uri="{FF2B5EF4-FFF2-40B4-BE49-F238E27FC236}">
                <a16:creationId xmlns:a16="http://schemas.microsoft.com/office/drawing/2014/main" id="{68B3B34E-C9A3-2972-9C2B-53971B4D1249}"/>
              </a:ext>
            </a:extLst>
          </p:cNvPr>
          <p:cNvSpPr txBox="1">
            <a:spLocks/>
          </p:cNvSpPr>
          <p:nvPr/>
        </p:nvSpPr>
        <p:spPr>
          <a:xfrm>
            <a:off x="708897" y="2895600"/>
            <a:ext cx="6649589" cy="376872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2800" kern="1200">
                <a:solidFill>
                  <a:srgbClr val="485B7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rgbClr val="485B7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rgbClr val="485B7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rgbClr val="485B7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rgbClr val="485B7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r>
              <a:rPr lang="en-US" dirty="0"/>
              <a:t>Before the weekend</a:t>
            </a:r>
          </a:p>
          <a:p>
            <a:r>
              <a:rPr lang="en-US" dirty="0"/>
              <a:t>During the weekend</a:t>
            </a:r>
          </a:p>
          <a:p>
            <a:r>
              <a:rPr lang="en-US" dirty="0"/>
              <a:t>After the weekend</a:t>
            </a:r>
          </a:p>
          <a:p>
            <a:r>
              <a:rPr lang="en-US" dirty="0"/>
              <a:t>Ongoing Care</a:t>
            </a:r>
          </a:p>
          <a:p>
            <a:pPr marL="0" indent="0">
              <a:buNone/>
            </a:pPr>
            <a:endParaRPr lang="en-US" dirty="0"/>
          </a:p>
          <a:p>
            <a:pPr marL="0" indent="0" algn="ctr">
              <a:buNone/>
            </a:pPr>
            <a:r>
              <a:rPr lang="en-US" b="1" i="1" dirty="0"/>
              <a:t>“</a:t>
            </a:r>
            <a:r>
              <a:rPr lang="en-US" sz="2400" b="1" i="1" dirty="0"/>
              <a:t>The overall goal is to help every woman feel seen, supported, connected, and encouraged.”</a:t>
            </a:r>
            <a:endParaRPr lang="en-US" b="1" i="1" dirty="0"/>
          </a:p>
        </p:txBody>
      </p:sp>
    </p:spTree>
    <p:extLst>
      <p:ext uri="{BB962C8B-B14F-4D97-AF65-F5344CB8AC3E}">
        <p14:creationId xmlns:p14="http://schemas.microsoft.com/office/powerpoint/2010/main" val="26800513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91328A-621E-DBCD-1A42-524A0B8D30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7A527A-F26F-9CD8-5C1F-C1DEE7C3610B}"/>
              </a:ext>
            </a:extLst>
          </p:cNvPr>
          <p:cNvSpPr>
            <a:spLocks noGrp="1"/>
          </p:cNvSpPr>
          <p:nvPr>
            <p:ph type="title"/>
          </p:nvPr>
        </p:nvSpPr>
        <p:spPr>
          <a:xfrm>
            <a:off x="643474" y="1378435"/>
            <a:ext cx="10969943" cy="1029799"/>
          </a:xfrm>
        </p:spPr>
        <p:txBody>
          <a:bodyPr anchor="ctr">
            <a:normAutofit/>
          </a:bodyPr>
          <a:lstStyle/>
          <a:p>
            <a:r>
              <a:rPr lang="en-US" b="1" dirty="0"/>
              <a:t>Prepping the Three-Layer Masterpiece</a:t>
            </a:r>
            <a:endParaRPr lang="en-US" dirty="0"/>
          </a:p>
        </p:txBody>
      </p:sp>
      <p:pic>
        <p:nvPicPr>
          <p:cNvPr id="4" name="Content Placeholder 7">
            <a:extLst>
              <a:ext uri="{FF2B5EF4-FFF2-40B4-BE49-F238E27FC236}">
                <a16:creationId xmlns:a16="http://schemas.microsoft.com/office/drawing/2014/main" id="{B3CBEFF5-D959-B771-CFFC-4E4AA8082003}"/>
              </a:ext>
            </a:extLst>
          </p:cNvPr>
          <p:cNvPicPr>
            <a:picLocks noChangeAspect="1"/>
          </p:cNvPicPr>
          <p:nvPr/>
        </p:nvPicPr>
        <p:blipFill>
          <a:blip r:embed="rId2"/>
          <a:stretch>
            <a:fillRect/>
          </a:stretch>
        </p:blipFill>
        <p:spPr>
          <a:xfrm>
            <a:off x="4403562" y="4524708"/>
            <a:ext cx="3276600" cy="1810322"/>
          </a:xfrm>
          <a:prstGeom prst="rect">
            <a:avLst/>
          </a:prstGeom>
          <a:noFill/>
        </p:spPr>
      </p:pic>
      <p:pic>
        <p:nvPicPr>
          <p:cNvPr id="5" name="Picture 4">
            <a:extLst>
              <a:ext uri="{FF2B5EF4-FFF2-40B4-BE49-F238E27FC236}">
                <a16:creationId xmlns:a16="http://schemas.microsoft.com/office/drawing/2014/main" id="{CBC1566B-11A4-8BC0-C6EA-DF1B213486BC}"/>
              </a:ext>
            </a:extLst>
          </p:cNvPr>
          <p:cNvPicPr>
            <a:picLocks noChangeAspect="1"/>
          </p:cNvPicPr>
          <p:nvPr/>
        </p:nvPicPr>
        <p:blipFill>
          <a:blip r:embed="rId3"/>
          <a:stretch>
            <a:fillRect/>
          </a:stretch>
        </p:blipFill>
        <p:spPr>
          <a:xfrm>
            <a:off x="5070771" y="3382966"/>
            <a:ext cx="2047281" cy="1554166"/>
          </a:xfrm>
          <a:prstGeom prst="rect">
            <a:avLst/>
          </a:prstGeom>
        </p:spPr>
      </p:pic>
    </p:spTree>
    <p:extLst>
      <p:ext uri="{BB962C8B-B14F-4D97-AF65-F5344CB8AC3E}">
        <p14:creationId xmlns:p14="http://schemas.microsoft.com/office/powerpoint/2010/main" val="38633744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CFFCD9-5D9D-1FD5-D83B-DE17713557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E4EEF6-6272-B155-BC08-500495EF28AC}"/>
              </a:ext>
            </a:extLst>
          </p:cNvPr>
          <p:cNvSpPr>
            <a:spLocks noGrp="1"/>
          </p:cNvSpPr>
          <p:nvPr>
            <p:ph type="title"/>
          </p:nvPr>
        </p:nvSpPr>
        <p:spPr>
          <a:xfrm>
            <a:off x="643474" y="1378435"/>
            <a:ext cx="10969943" cy="1029799"/>
          </a:xfrm>
        </p:spPr>
        <p:txBody>
          <a:bodyPr anchor="ctr">
            <a:normAutofit/>
          </a:bodyPr>
          <a:lstStyle/>
          <a:p>
            <a:r>
              <a:rPr lang="en-US" b="1" dirty="0"/>
              <a:t>Prepping the Three-Layer Masterpiece</a:t>
            </a:r>
            <a:endParaRPr lang="en-US" dirty="0"/>
          </a:p>
        </p:txBody>
      </p:sp>
      <p:pic>
        <p:nvPicPr>
          <p:cNvPr id="7" name="Content Placeholder 6">
            <a:extLst>
              <a:ext uri="{FF2B5EF4-FFF2-40B4-BE49-F238E27FC236}">
                <a16:creationId xmlns:a16="http://schemas.microsoft.com/office/drawing/2014/main" id="{8A96DDC0-EE0F-778A-9549-FD37920D7CFE}"/>
              </a:ext>
            </a:extLst>
          </p:cNvPr>
          <p:cNvPicPr>
            <a:picLocks noGrp="1" noChangeAspect="1"/>
          </p:cNvPicPr>
          <p:nvPr>
            <p:ph sz="half" idx="2"/>
          </p:nvPr>
        </p:nvPicPr>
        <p:blipFill>
          <a:blip r:embed="rId2"/>
          <a:stretch>
            <a:fillRect/>
          </a:stretch>
        </p:blipFill>
        <p:spPr>
          <a:xfrm>
            <a:off x="9296779" y="2895600"/>
            <a:ext cx="2892046" cy="2458493"/>
          </a:xfrm>
          <a:prstGeom prst="rect">
            <a:avLst/>
          </a:prstGeom>
        </p:spPr>
      </p:pic>
      <p:sp>
        <p:nvSpPr>
          <p:cNvPr id="12" name="Text Placeholder 2">
            <a:extLst>
              <a:ext uri="{FF2B5EF4-FFF2-40B4-BE49-F238E27FC236}">
                <a16:creationId xmlns:a16="http://schemas.microsoft.com/office/drawing/2014/main" id="{0D80EF75-A3F2-308E-FA22-3E3B561E232D}"/>
              </a:ext>
            </a:extLst>
          </p:cNvPr>
          <p:cNvSpPr txBox="1">
            <a:spLocks/>
          </p:cNvSpPr>
          <p:nvPr/>
        </p:nvSpPr>
        <p:spPr>
          <a:xfrm>
            <a:off x="708898" y="2255838"/>
            <a:ext cx="6985714" cy="63976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2800" kern="1200">
                <a:solidFill>
                  <a:srgbClr val="485B7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rgbClr val="485B7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rgbClr val="485B7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rgbClr val="485B7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rgbClr val="485B7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000" b="1" dirty="0"/>
              <a:t>Kairos </a:t>
            </a:r>
            <a:r>
              <a:rPr lang="en-US" sz="3200" b="1" dirty="0"/>
              <a:t>Torch</a:t>
            </a:r>
            <a:r>
              <a:rPr lang="en-US" sz="3000" b="1" dirty="0"/>
              <a:t> – High-Energy Fusion</a:t>
            </a:r>
          </a:p>
        </p:txBody>
      </p:sp>
      <p:sp>
        <p:nvSpPr>
          <p:cNvPr id="14" name="Content Placeholder 3">
            <a:extLst>
              <a:ext uri="{FF2B5EF4-FFF2-40B4-BE49-F238E27FC236}">
                <a16:creationId xmlns:a16="http://schemas.microsoft.com/office/drawing/2014/main" id="{CAE35AB9-364A-3B2C-F76C-84FC6A03A405}"/>
              </a:ext>
            </a:extLst>
          </p:cNvPr>
          <p:cNvSpPr txBox="1">
            <a:spLocks/>
          </p:cNvSpPr>
          <p:nvPr/>
        </p:nvSpPr>
        <p:spPr>
          <a:xfrm>
            <a:off x="708897" y="2895600"/>
            <a:ext cx="8814515" cy="3768725"/>
          </a:xfrm>
          <a:prstGeom prst="rect">
            <a:avLst/>
          </a:prstGeom>
        </p:spPr>
        <p:txBody>
          <a:bodyPr vert="horz" lIns="91440" tIns="45720" rIns="91440" bIns="45720" rtlCol="0">
            <a:normAutofit fontScale="92500"/>
          </a:bodyPr>
          <a:lstStyle>
            <a:lvl1pPr marL="342900" indent="-342900" algn="l" defTabSz="914400" rtl="0" eaLnBrk="1" latinLnBrk="0" hangingPunct="1">
              <a:spcBef>
                <a:spcPct val="20000"/>
              </a:spcBef>
              <a:buFont typeface="Arial" panose="020B0604020202020204" pitchFamily="34" charset="0"/>
              <a:buChar char="•"/>
              <a:defRPr sz="2800" kern="1200">
                <a:solidFill>
                  <a:srgbClr val="485B7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rgbClr val="485B7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rgbClr val="485B7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rgbClr val="485B7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rgbClr val="485B7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r>
              <a:rPr lang="en-US" dirty="0"/>
              <a:t>Institutional Base</a:t>
            </a:r>
          </a:p>
          <a:p>
            <a:pPr lvl="1"/>
            <a:r>
              <a:rPr lang="en-US" dirty="0"/>
              <a:t>Explain how the program will act as a seamless extension of the facility team</a:t>
            </a:r>
          </a:p>
          <a:p>
            <a:r>
              <a:rPr lang="en-US" dirty="0"/>
              <a:t>Releasing the Masks</a:t>
            </a:r>
          </a:p>
          <a:p>
            <a:pPr lvl="1"/>
            <a:r>
              <a:rPr lang="en-US" dirty="0"/>
              <a:t>Share how the program (safe heat) will melt the defensive shells</a:t>
            </a:r>
          </a:p>
          <a:p>
            <a:r>
              <a:rPr lang="en-US" dirty="0"/>
              <a:t>Long-Term Bake</a:t>
            </a:r>
          </a:p>
          <a:p>
            <a:pPr lvl="1"/>
            <a:r>
              <a:rPr lang="en-US" dirty="0"/>
              <a:t>Empowering youth to become cycle-breakers through mentoring</a:t>
            </a:r>
          </a:p>
          <a:p>
            <a:pPr lvl="1"/>
            <a:r>
              <a:rPr lang="en-US" dirty="0"/>
              <a:t>Mend a broken family and create a safer environment </a:t>
            </a:r>
          </a:p>
        </p:txBody>
      </p:sp>
    </p:spTree>
    <p:extLst>
      <p:ext uri="{BB962C8B-B14F-4D97-AF65-F5344CB8AC3E}">
        <p14:creationId xmlns:p14="http://schemas.microsoft.com/office/powerpoint/2010/main" val="25893448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505303-7248-2A52-A7D8-ACEDA8E428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59E93B-5F79-BC5B-E13F-554047F85DB9}"/>
              </a:ext>
            </a:extLst>
          </p:cNvPr>
          <p:cNvSpPr>
            <a:spLocks noGrp="1"/>
          </p:cNvSpPr>
          <p:nvPr>
            <p:ph type="title"/>
          </p:nvPr>
        </p:nvSpPr>
        <p:spPr>
          <a:xfrm>
            <a:off x="643474" y="1378435"/>
            <a:ext cx="10969943" cy="1029799"/>
          </a:xfrm>
        </p:spPr>
        <p:txBody>
          <a:bodyPr anchor="ctr">
            <a:normAutofit/>
          </a:bodyPr>
          <a:lstStyle/>
          <a:p>
            <a:r>
              <a:rPr lang="en-US" b="1" dirty="0"/>
              <a:t>Prepping the Three-Layer Masterpiece</a:t>
            </a:r>
            <a:endParaRPr lang="en-US" dirty="0"/>
          </a:p>
        </p:txBody>
      </p:sp>
      <p:pic>
        <p:nvPicPr>
          <p:cNvPr id="4" name="Content Placeholder 7">
            <a:extLst>
              <a:ext uri="{FF2B5EF4-FFF2-40B4-BE49-F238E27FC236}">
                <a16:creationId xmlns:a16="http://schemas.microsoft.com/office/drawing/2014/main" id="{04D5FBBC-00FB-B023-ED97-EAC6D1B404B3}"/>
              </a:ext>
            </a:extLst>
          </p:cNvPr>
          <p:cNvPicPr>
            <a:picLocks noChangeAspect="1"/>
          </p:cNvPicPr>
          <p:nvPr/>
        </p:nvPicPr>
        <p:blipFill>
          <a:blip r:embed="rId2"/>
          <a:stretch>
            <a:fillRect/>
          </a:stretch>
        </p:blipFill>
        <p:spPr>
          <a:xfrm>
            <a:off x="4403562" y="4524708"/>
            <a:ext cx="3276600" cy="1810322"/>
          </a:xfrm>
          <a:prstGeom prst="rect">
            <a:avLst/>
          </a:prstGeom>
          <a:noFill/>
        </p:spPr>
      </p:pic>
      <p:pic>
        <p:nvPicPr>
          <p:cNvPr id="5" name="Picture 4">
            <a:extLst>
              <a:ext uri="{FF2B5EF4-FFF2-40B4-BE49-F238E27FC236}">
                <a16:creationId xmlns:a16="http://schemas.microsoft.com/office/drawing/2014/main" id="{1796D317-AF1D-DFAC-581B-FD6A59F5B686}"/>
              </a:ext>
            </a:extLst>
          </p:cNvPr>
          <p:cNvPicPr>
            <a:picLocks noChangeAspect="1"/>
          </p:cNvPicPr>
          <p:nvPr/>
        </p:nvPicPr>
        <p:blipFill>
          <a:blip r:embed="rId3"/>
          <a:stretch>
            <a:fillRect/>
          </a:stretch>
        </p:blipFill>
        <p:spPr>
          <a:xfrm>
            <a:off x="5070771" y="3382966"/>
            <a:ext cx="2047281" cy="1554166"/>
          </a:xfrm>
          <a:prstGeom prst="rect">
            <a:avLst/>
          </a:prstGeom>
        </p:spPr>
      </p:pic>
      <p:pic>
        <p:nvPicPr>
          <p:cNvPr id="3" name="Content Placeholder 6">
            <a:extLst>
              <a:ext uri="{FF2B5EF4-FFF2-40B4-BE49-F238E27FC236}">
                <a16:creationId xmlns:a16="http://schemas.microsoft.com/office/drawing/2014/main" id="{4741D9DA-2BD8-1142-225B-3ADF6A7DE254}"/>
              </a:ext>
            </a:extLst>
          </p:cNvPr>
          <p:cNvPicPr>
            <a:picLocks noChangeAspect="1"/>
          </p:cNvPicPr>
          <p:nvPr/>
        </p:nvPicPr>
        <p:blipFill>
          <a:blip r:embed="rId4"/>
          <a:stretch>
            <a:fillRect/>
          </a:stretch>
        </p:blipFill>
        <p:spPr>
          <a:xfrm>
            <a:off x="5214324" y="2286000"/>
            <a:ext cx="1828242" cy="1554166"/>
          </a:xfrm>
          <a:prstGeom prst="rect">
            <a:avLst/>
          </a:prstGeom>
        </p:spPr>
      </p:pic>
    </p:spTree>
    <p:extLst>
      <p:ext uri="{BB962C8B-B14F-4D97-AF65-F5344CB8AC3E}">
        <p14:creationId xmlns:p14="http://schemas.microsoft.com/office/powerpoint/2010/main" val="20907962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A69F62-9DDD-F4F6-5FA3-D5CD89FE33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94D2E2-B321-EA66-76CD-AF823076439F}"/>
              </a:ext>
            </a:extLst>
          </p:cNvPr>
          <p:cNvSpPr>
            <a:spLocks noGrp="1"/>
          </p:cNvSpPr>
          <p:nvPr>
            <p:ph type="title"/>
          </p:nvPr>
        </p:nvSpPr>
        <p:spPr>
          <a:xfrm>
            <a:off x="643474" y="1378435"/>
            <a:ext cx="10969943" cy="1029799"/>
          </a:xfrm>
        </p:spPr>
        <p:txBody>
          <a:bodyPr anchor="ctr">
            <a:normAutofit/>
          </a:bodyPr>
          <a:lstStyle/>
          <a:p>
            <a:r>
              <a:rPr lang="en-US" b="1" dirty="0"/>
              <a:t>Prepping the Three-Layer Masterpiece</a:t>
            </a:r>
            <a:endParaRPr lang="en-US" dirty="0"/>
          </a:p>
        </p:txBody>
      </p:sp>
      <p:sp>
        <p:nvSpPr>
          <p:cNvPr id="10" name="Text Placeholder 2">
            <a:extLst>
              <a:ext uri="{FF2B5EF4-FFF2-40B4-BE49-F238E27FC236}">
                <a16:creationId xmlns:a16="http://schemas.microsoft.com/office/drawing/2014/main" id="{16BCE774-77FD-3896-00B3-B940BF2B07BF}"/>
              </a:ext>
            </a:extLst>
          </p:cNvPr>
          <p:cNvSpPr txBox="1">
            <a:spLocks/>
          </p:cNvSpPr>
          <p:nvPr/>
        </p:nvSpPr>
        <p:spPr>
          <a:xfrm>
            <a:off x="708898" y="2255838"/>
            <a:ext cx="6985714" cy="63976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2800" kern="1200">
                <a:solidFill>
                  <a:srgbClr val="485B7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rgbClr val="485B7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rgbClr val="485B7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rgbClr val="485B7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rgbClr val="485B7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000" b="1" dirty="0"/>
              <a:t>Kitchen Tool</a:t>
            </a:r>
          </a:p>
        </p:txBody>
      </p:sp>
      <p:sp>
        <p:nvSpPr>
          <p:cNvPr id="12" name="Content Placeholder 3">
            <a:extLst>
              <a:ext uri="{FF2B5EF4-FFF2-40B4-BE49-F238E27FC236}">
                <a16:creationId xmlns:a16="http://schemas.microsoft.com/office/drawing/2014/main" id="{FD4B6CA1-36F5-B934-AEBB-8C8087708B01}"/>
              </a:ext>
            </a:extLst>
          </p:cNvPr>
          <p:cNvSpPr txBox="1">
            <a:spLocks/>
          </p:cNvSpPr>
          <p:nvPr/>
        </p:nvSpPr>
        <p:spPr>
          <a:xfrm>
            <a:off x="708897" y="2895600"/>
            <a:ext cx="8814515" cy="376872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2800" kern="1200">
                <a:solidFill>
                  <a:srgbClr val="485B7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rgbClr val="485B7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rgbClr val="485B7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rgbClr val="485B7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rgbClr val="485B7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The Advisory Council (The Stand Mixer). </a:t>
            </a:r>
          </a:p>
          <a:p>
            <a:pPr lvl="1"/>
            <a:r>
              <a:rPr lang="en-US" dirty="0"/>
              <a:t>You cannot mix these three heavy layers by hand. You need a functioning Advisory Council infrastructure for each layer to hold the weight. </a:t>
            </a:r>
          </a:p>
        </p:txBody>
      </p:sp>
      <p:pic>
        <p:nvPicPr>
          <p:cNvPr id="14" name="Content Placeholder 7">
            <a:extLst>
              <a:ext uri="{FF2B5EF4-FFF2-40B4-BE49-F238E27FC236}">
                <a16:creationId xmlns:a16="http://schemas.microsoft.com/office/drawing/2014/main" id="{F03AB19E-26C0-9711-007E-F90815685945}"/>
              </a:ext>
            </a:extLst>
          </p:cNvPr>
          <p:cNvPicPr>
            <a:picLocks noChangeAspect="1"/>
          </p:cNvPicPr>
          <p:nvPr/>
        </p:nvPicPr>
        <p:blipFill>
          <a:blip r:embed="rId2"/>
          <a:stretch>
            <a:fillRect/>
          </a:stretch>
        </p:blipFill>
        <p:spPr>
          <a:xfrm>
            <a:off x="8837612" y="4524708"/>
            <a:ext cx="3276600" cy="1810322"/>
          </a:xfrm>
          <a:prstGeom prst="rect">
            <a:avLst/>
          </a:prstGeom>
          <a:noFill/>
        </p:spPr>
      </p:pic>
      <p:pic>
        <p:nvPicPr>
          <p:cNvPr id="16" name="Picture 15">
            <a:extLst>
              <a:ext uri="{FF2B5EF4-FFF2-40B4-BE49-F238E27FC236}">
                <a16:creationId xmlns:a16="http://schemas.microsoft.com/office/drawing/2014/main" id="{79B2181E-983E-D352-6D35-773873536ADB}"/>
              </a:ext>
            </a:extLst>
          </p:cNvPr>
          <p:cNvPicPr>
            <a:picLocks noChangeAspect="1"/>
          </p:cNvPicPr>
          <p:nvPr/>
        </p:nvPicPr>
        <p:blipFill>
          <a:blip r:embed="rId3"/>
          <a:stretch>
            <a:fillRect/>
          </a:stretch>
        </p:blipFill>
        <p:spPr>
          <a:xfrm>
            <a:off x="9504821" y="3382966"/>
            <a:ext cx="2047281" cy="1554166"/>
          </a:xfrm>
          <a:prstGeom prst="rect">
            <a:avLst/>
          </a:prstGeom>
        </p:spPr>
      </p:pic>
      <p:pic>
        <p:nvPicPr>
          <p:cNvPr id="18" name="Content Placeholder 6">
            <a:extLst>
              <a:ext uri="{FF2B5EF4-FFF2-40B4-BE49-F238E27FC236}">
                <a16:creationId xmlns:a16="http://schemas.microsoft.com/office/drawing/2014/main" id="{BA01A109-0468-E93F-482F-EB3ED6C9849D}"/>
              </a:ext>
            </a:extLst>
          </p:cNvPr>
          <p:cNvPicPr>
            <a:picLocks noChangeAspect="1"/>
          </p:cNvPicPr>
          <p:nvPr/>
        </p:nvPicPr>
        <p:blipFill>
          <a:blip r:embed="rId4"/>
          <a:stretch>
            <a:fillRect/>
          </a:stretch>
        </p:blipFill>
        <p:spPr>
          <a:xfrm>
            <a:off x="9648374" y="2286000"/>
            <a:ext cx="1828242" cy="1554166"/>
          </a:xfrm>
          <a:prstGeom prst="rect">
            <a:avLst/>
          </a:prstGeom>
        </p:spPr>
      </p:pic>
    </p:spTree>
    <p:extLst>
      <p:ext uri="{BB962C8B-B14F-4D97-AF65-F5344CB8AC3E}">
        <p14:creationId xmlns:p14="http://schemas.microsoft.com/office/powerpoint/2010/main" val="28847878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D596112-F79B-D68B-4ED6-FC37A7474DB1}"/>
              </a:ext>
            </a:extLst>
          </p:cNvPr>
          <p:cNvPicPr>
            <a:picLocks noChangeAspect="1"/>
          </p:cNvPicPr>
          <p:nvPr/>
        </p:nvPicPr>
        <p:blipFill>
          <a:blip r:embed="rId2"/>
          <a:srcRect l="21097" t="4297" r="21081" b="11184"/>
          <a:stretch>
            <a:fillRect/>
          </a:stretch>
        </p:blipFill>
        <p:spPr>
          <a:xfrm>
            <a:off x="4856162" y="2975146"/>
            <a:ext cx="2476500" cy="1974507"/>
          </a:xfrm>
          <a:prstGeom prst="rect">
            <a:avLst/>
          </a:prstGeom>
        </p:spPr>
      </p:pic>
      <p:sp>
        <p:nvSpPr>
          <p:cNvPr id="5" name="Rectangle: Rounded Corners 4">
            <a:extLst>
              <a:ext uri="{FF2B5EF4-FFF2-40B4-BE49-F238E27FC236}">
                <a16:creationId xmlns:a16="http://schemas.microsoft.com/office/drawing/2014/main" id="{42F21E5F-7C49-E611-3DE2-C7F28E526789}"/>
              </a:ext>
            </a:extLst>
          </p:cNvPr>
          <p:cNvSpPr/>
          <p:nvPr/>
        </p:nvSpPr>
        <p:spPr>
          <a:xfrm>
            <a:off x="379412" y="1676400"/>
            <a:ext cx="4191000" cy="1066800"/>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dirty="0"/>
              <a:t>The Pre-Heat</a:t>
            </a:r>
            <a:br>
              <a:rPr lang="en-US" dirty="0"/>
            </a:br>
            <a:r>
              <a:rPr lang="en-US" sz="1600" dirty="0"/>
              <a:t>(Devotion and Overview)</a:t>
            </a:r>
            <a:endParaRPr lang="en-US" dirty="0"/>
          </a:p>
        </p:txBody>
      </p:sp>
      <p:sp>
        <p:nvSpPr>
          <p:cNvPr id="8" name="Rectangle: Rounded Corners 7">
            <a:extLst>
              <a:ext uri="{FF2B5EF4-FFF2-40B4-BE49-F238E27FC236}">
                <a16:creationId xmlns:a16="http://schemas.microsoft.com/office/drawing/2014/main" id="{6DCE5197-A789-F912-3664-B5935B9CF3B9}"/>
              </a:ext>
            </a:extLst>
          </p:cNvPr>
          <p:cNvSpPr/>
          <p:nvPr/>
        </p:nvSpPr>
        <p:spPr>
          <a:xfrm>
            <a:off x="44449" y="1860336"/>
            <a:ext cx="914400" cy="754792"/>
          </a:xfrm>
          <a:prstGeom prst="roundRect">
            <a:avLst/>
          </a:prstGeom>
          <a:effectLst>
            <a:outerShdw blurRad="50800" dist="38100" dir="13500000" algn="br"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A60D7EBD-394F-F88C-0118-B964B0FE3F55}"/>
              </a:ext>
            </a:extLst>
          </p:cNvPr>
          <p:cNvSpPr/>
          <p:nvPr/>
        </p:nvSpPr>
        <p:spPr>
          <a:xfrm>
            <a:off x="4494212" y="8458200"/>
            <a:ext cx="3200400" cy="10668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The Pre-Heat</a:t>
            </a:r>
            <a:br>
              <a:rPr lang="en-US" dirty="0"/>
            </a:br>
            <a:r>
              <a:rPr lang="en-US" dirty="0"/>
              <a:t>Devotion and Overview</a:t>
            </a:r>
          </a:p>
        </p:txBody>
      </p:sp>
      <p:sp>
        <p:nvSpPr>
          <p:cNvPr id="12" name="Rectangle: Rounded Corners 11">
            <a:extLst>
              <a:ext uri="{FF2B5EF4-FFF2-40B4-BE49-F238E27FC236}">
                <a16:creationId xmlns:a16="http://schemas.microsoft.com/office/drawing/2014/main" id="{9B2D5591-50A7-7354-8E9B-1998BFE6A97E}"/>
              </a:ext>
            </a:extLst>
          </p:cNvPr>
          <p:cNvSpPr/>
          <p:nvPr/>
        </p:nvSpPr>
        <p:spPr>
          <a:xfrm>
            <a:off x="379412" y="3429000"/>
            <a:ext cx="4191000" cy="1066800"/>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marL="685800" lvl="1" algn="ctr">
              <a:tabLst>
                <a:tab pos="628650" algn="l"/>
              </a:tabLst>
            </a:pPr>
            <a:r>
              <a:rPr lang="en-US" dirty="0"/>
              <a:t>Following the Cookbook &amp; Prepping the Kitchen</a:t>
            </a:r>
            <a:br>
              <a:rPr lang="en-US" dirty="0"/>
            </a:br>
            <a:r>
              <a:rPr lang="en-US" sz="1600" dirty="0"/>
              <a:t>(Focus on Leadership &amp; Policy)</a:t>
            </a:r>
            <a:endParaRPr lang="en-US" dirty="0"/>
          </a:p>
        </p:txBody>
      </p:sp>
      <p:sp>
        <p:nvSpPr>
          <p:cNvPr id="14" name="Rectangle: Rounded Corners 13">
            <a:extLst>
              <a:ext uri="{FF2B5EF4-FFF2-40B4-BE49-F238E27FC236}">
                <a16:creationId xmlns:a16="http://schemas.microsoft.com/office/drawing/2014/main" id="{F5ABA082-3C8B-4189-E3A9-0D89143675A9}"/>
              </a:ext>
            </a:extLst>
          </p:cNvPr>
          <p:cNvSpPr/>
          <p:nvPr/>
        </p:nvSpPr>
        <p:spPr>
          <a:xfrm>
            <a:off x="379412" y="5181600"/>
            <a:ext cx="4191000" cy="106680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dirty="0"/>
              <a:t>       Prepping the Three-Layer Masterpiece</a:t>
            </a:r>
            <a:br>
              <a:rPr lang="en-US" dirty="0"/>
            </a:br>
            <a:r>
              <a:rPr lang="en-US" dirty="0"/>
              <a:t>          </a:t>
            </a:r>
            <a:r>
              <a:rPr lang="en-US" sz="1600" dirty="0"/>
              <a:t>(Focus on Programs &amp; Institutions)</a:t>
            </a:r>
            <a:endParaRPr lang="en-US" dirty="0"/>
          </a:p>
        </p:txBody>
      </p:sp>
      <p:sp>
        <p:nvSpPr>
          <p:cNvPr id="16" name="Rectangle: Rounded Corners 15">
            <a:extLst>
              <a:ext uri="{FF2B5EF4-FFF2-40B4-BE49-F238E27FC236}">
                <a16:creationId xmlns:a16="http://schemas.microsoft.com/office/drawing/2014/main" id="{2374328F-3F34-CA64-FECF-3928BFA59B12}"/>
              </a:ext>
            </a:extLst>
          </p:cNvPr>
          <p:cNvSpPr/>
          <p:nvPr/>
        </p:nvSpPr>
        <p:spPr>
          <a:xfrm>
            <a:off x="7791796" y="1676400"/>
            <a:ext cx="4191000" cy="1066800"/>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marL="628650" algn="ctr"/>
            <a:r>
              <a:rPr lang="en-US" dirty="0"/>
              <a:t>The Secret Sauce, Rising Agents &amp; Kitchen Hazards</a:t>
            </a:r>
            <a:br>
              <a:rPr lang="en-US" dirty="0"/>
            </a:br>
            <a:r>
              <a:rPr lang="en-US" sz="1600" dirty="0"/>
              <a:t>(Focus on Funding &amp; Execution)</a:t>
            </a:r>
            <a:endParaRPr lang="en-US" dirty="0"/>
          </a:p>
        </p:txBody>
      </p:sp>
      <p:sp>
        <p:nvSpPr>
          <p:cNvPr id="18" name="Rectangle: Rounded Corners 17">
            <a:extLst>
              <a:ext uri="{FF2B5EF4-FFF2-40B4-BE49-F238E27FC236}">
                <a16:creationId xmlns:a16="http://schemas.microsoft.com/office/drawing/2014/main" id="{B54DD8F5-48EA-9821-5A3C-7AB782C1F595}"/>
              </a:ext>
            </a:extLst>
          </p:cNvPr>
          <p:cNvSpPr/>
          <p:nvPr/>
        </p:nvSpPr>
        <p:spPr>
          <a:xfrm>
            <a:off x="7770812" y="3429000"/>
            <a:ext cx="4191000" cy="1066800"/>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a:t>Plating it with Excellence</a:t>
            </a:r>
            <a:br>
              <a:rPr lang="en-US" dirty="0"/>
            </a:br>
            <a:r>
              <a:rPr lang="en-US" sz="1600" dirty="0"/>
              <a:t>(Summary)</a:t>
            </a:r>
            <a:endParaRPr lang="en-US" dirty="0"/>
          </a:p>
        </p:txBody>
      </p:sp>
      <p:sp>
        <p:nvSpPr>
          <p:cNvPr id="20" name="Rectangle: Rounded Corners 19">
            <a:extLst>
              <a:ext uri="{FF2B5EF4-FFF2-40B4-BE49-F238E27FC236}">
                <a16:creationId xmlns:a16="http://schemas.microsoft.com/office/drawing/2014/main" id="{564FA386-9D1D-D39A-A484-1EAEDBB46CD7}"/>
              </a:ext>
            </a:extLst>
          </p:cNvPr>
          <p:cNvSpPr/>
          <p:nvPr/>
        </p:nvSpPr>
        <p:spPr>
          <a:xfrm>
            <a:off x="7791796" y="5181600"/>
            <a:ext cx="4191000" cy="1066800"/>
          </a:xfrm>
          <a:prstGeom prst="roundRect">
            <a:avLst/>
          </a:prstGeom>
        </p:spPr>
        <p:style>
          <a:lnRef idx="0">
            <a:schemeClr val="dk1"/>
          </a:lnRef>
          <a:fillRef idx="3">
            <a:schemeClr val="dk1"/>
          </a:fillRef>
          <a:effectRef idx="3">
            <a:schemeClr val="dk1"/>
          </a:effectRef>
          <a:fontRef idx="minor">
            <a:schemeClr val="lt1"/>
          </a:fontRef>
        </p:style>
        <p:txBody>
          <a:bodyPr rtlCol="0" anchor="ctr"/>
          <a:lstStyle/>
          <a:p>
            <a:pPr algn="ctr"/>
            <a:r>
              <a:rPr lang="en-US" dirty="0"/>
              <a:t>The Tasting Room</a:t>
            </a:r>
            <a:br>
              <a:rPr lang="en-US" dirty="0"/>
            </a:br>
            <a:r>
              <a:rPr lang="en-US" sz="1600" dirty="0"/>
              <a:t>(Questions &amp; Answers)</a:t>
            </a:r>
            <a:endParaRPr lang="en-US" dirty="0"/>
          </a:p>
        </p:txBody>
      </p:sp>
      <p:sp>
        <p:nvSpPr>
          <p:cNvPr id="25" name="Rectangle: Rounded Corners 24">
            <a:extLst>
              <a:ext uri="{FF2B5EF4-FFF2-40B4-BE49-F238E27FC236}">
                <a16:creationId xmlns:a16="http://schemas.microsoft.com/office/drawing/2014/main" id="{91EC3B6E-0954-ED4F-4A6C-23C2510B78D7}"/>
              </a:ext>
            </a:extLst>
          </p:cNvPr>
          <p:cNvSpPr/>
          <p:nvPr/>
        </p:nvSpPr>
        <p:spPr>
          <a:xfrm>
            <a:off x="74612" y="5334000"/>
            <a:ext cx="914400" cy="754792"/>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pic>
        <p:nvPicPr>
          <p:cNvPr id="23" name="Picture 22">
            <a:extLst>
              <a:ext uri="{FF2B5EF4-FFF2-40B4-BE49-F238E27FC236}">
                <a16:creationId xmlns:a16="http://schemas.microsoft.com/office/drawing/2014/main" id="{7E70D94A-A62F-5262-100F-1ABCE1F17B55}"/>
              </a:ext>
            </a:extLst>
          </p:cNvPr>
          <p:cNvPicPr>
            <a:picLocks noChangeAspect="1"/>
          </p:cNvPicPr>
          <p:nvPr/>
        </p:nvPicPr>
        <p:blipFill>
          <a:blip r:embed="rId3"/>
          <a:srcRect l="20144" r="17770"/>
          <a:stretch>
            <a:fillRect/>
          </a:stretch>
        </p:blipFill>
        <p:spPr>
          <a:xfrm>
            <a:off x="176443" y="5375704"/>
            <a:ext cx="710739" cy="676662"/>
          </a:xfrm>
          <a:prstGeom prst="rect">
            <a:avLst/>
          </a:prstGeom>
          <a:noFill/>
        </p:spPr>
      </p:pic>
      <p:sp>
        <p:nvSpPr>
          <p:cNvPr id="27" name="Rectangle: Rounded Corners 26">
            <a:extLst>
              <a:ext uri="{FF2B5EF4-FFF2-40B4-BE49-F238E27FC236}">
                <a16:creationId xmlns:a16="http://schemas.microsoft.com/office/drawing/2014/main" id="{D9A87253-63D3-83DD-BB68-95FAF754BA2B}"/>
              </a:ext>
            </a:extLst>
          </p:cNvPr>
          <p:cNvSpPr/>
          <p:nvPr/>
        </p:nvSpPr>
        <p:spPr>
          <a:xfrm>
            <a:off x="151624" y="3612936"/>
            <a:ext cx="914400" cy="754792"/>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pic>
        <p:nvPicPr>
          <p:cNvPr id="34" name="Picture 33">
            <a:extLst>
              <a:ext uri="{FF2B5EF4-FFF2-40B4-BE49-F238E27FC236}">
                <a16:creationId xmlns:a16="http://schemas.microsoft.com/office/drawing/2014/main" id="{5D03C3F1-8793-FD7B-7C76-9EA7DA537DF0}"/>
              </a:ext>
            </a:extLst>
          </p:cNvPr>
          <p:cNvPicPr>
            <a:picLocks noChangeAspect="1"/>
          </p:cNvPicPr>
          <p:nvPr/>
        </p:nvPicPr>
        <p:blipFill>
          <a:blip r:embed="rId4"/>
          <a:stretch/>
        </p:blipFill>
        <p:spPr>
          <a:xfrm>
            <a:off x="236314" y="3739743"/>
            <a:ext cx="745019" cy="521513"/>
          </a:xfrm>
          <a:prstGeom prst="rect">
            <a:avLst/>
          </a:prstGeom>
        </p:spPr>
      </p:pic>
      <p:pic>
        <p:nvPicPr>
          <p:cNvPr id="36" name="Picture 35">
            <a:extLst>
              <a:ext uri="{FF2B5EF4-FFF2-40B4-BE49-F238E27FC236}">
                <a16:creationId xmlns:a16="http://schemas.microsoft.com/office/drawing/2014/main" id="{4B5C93BD-AA56-4037-EA85-4DE388A1216E}"/>
              </a:ext>
            </a:extLst>
          </p:cNvPr>
          <p:cNvPicPr>
            <a:picLocks noChangeAspect="1"/>
          </p:cNvPicPr>
          <p:nvPr/>
        </p:nvPicPr>
        <p:blipFill>
          <a:blip r:embed="rId5"/>
          <a:stretch/>
        </p:blipFill>
        <p:spPr>
          <a:xfrm>
            <a:off x="228426" y="1905000"/>
            <a:ext cx="546446" cy="644904"/>
          </a:xfrm>
          <a:prstGeom prst="rect">
            <a:avLst/>
          </a:prstGeom>
        </p:spPr>
      </p:pic>
      <p:sp>
        <p:nvSpPr>
          <p:cNvPr id="40" name="Rectangle: Rounded Corners 39">
            <a:extLst>
              <a:ext uri="{FF2B5EF4-FFF2-40B4-BE49-F238E27FC236}">
                <a16:creationId xmlns:a16="http://schemas.microsoft.com/office/drawing/2014/main" id="{0B7011D3-4F3E-EF55-31B4-9B43420A82D4}"/>
              </a:ext>
            </a:extLst>
          </p:cNvPr>
          <p:cNvSpPr/>
          <p:nvPr/>
        </p:nvSpPr>
        <p:spPr>
          <a:xfrm>
            <a:off x="7639631" y="5375704"/>
            <a:ext cx="914400" cy="754792"/>
          </a:xfrm>
          <a:prstGeom prst="roundRect">
            <a:avLst/>
          </a:prstGeom>
        </p:spPr>
        <p:style>
          <a:lnRef idx="0">
            <a:schemeClr val="dk1"/>
          </a:lnRef>
          <a:fillRef idx="3">
            <a:schemeClr val="dk1"/>
          </a:fillRef>
          <a:effectRef idx="3">
            <a:schemeClr val="dk1"/>
          </a:effectRef>
          <a:fontRef idx="minor">
            <a:schemeClr val="lt1"/>
          </a:fontRef>
        </p:style>
        <p:txBody>
          <a:bodyPr rtlCol="0" anchor="ctr"/>
          <a:lstStyle/>
          <a:p>
            <a:pPr algn="ctr"/>
            <a:endParaRPr lang="en-US"/>
          </a:p>
        </p:txBody>
      </p:sp>
      <p:pic>
        <p:nvPicPr>
          <p:cNvPr id="38" name="Picture 37">
            <a:extLst>
              <a:ext uri="{FF2B5EF4-FFF2-40B4-BE49-F238E27FC236}">
                <a16:creationId xmlns:a16="http://schemas.microsoft.com/office/drawing/2014/main" id="{D1EFA949-A924-C8CC-139E-357CA5301F16}"/>
              </a:ext>
            </a:extLst>
          </p:cNvPr>
          <p:cNvPicPr>
            <a:picLocks noChangeAspect="1"/>
          </p:cNvPicPr>
          <p:nvPr/>
        </p:nvPicPr>
        <p:blipFill>
          <a:blip r:embed="rId6"/>
          <a:stretch/>
        </p:blipFill>
        <p:spPr>
          <a:xfrm>
            <a:off x="7639631" y="5387438"/>
            <a:ext cx="708838" cy="664928"/>
          </a:xfrm>
          <a:prstGeom prst="rect">
            <a:avLst/>
          </a:prstGeom>
        </p:spPr>
      </p:pic>
      <p:sp>
        <p:nvSpPr>
          <p:cNvPr id="42" name="Rectangle: Rounded Corners 41">
            <a:extLst>
              <a:ext uri="{FF2B5EF4-FFF2-40B4-BE49-F238E27FC236}">
                <a16:creationId xmlns:a16="http://schemas.microsoft.com/office/drawing/2014/main" id="{2EDAA2DA-29E2-3F71-F4B1-BBE42F0817C6}"/>
              </a:ext>
            </a:extLst>
          </p:cNvPr>
          <p:cNvSpPr/>
          <p:nvPr/>
        </p:nvSpPr>
        <p:spPr>
          <a:xfrm>
            <a:off x="7535824" y="3623104"/>
            <a:ext cx="914400" cy="754792"/>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sp>
        <p:nvSpPr>
          <p:cNvPr id="44" name="Rectangle: Rounded Corners 43">
            <a:extLst>
              <a:ext uri="{FF2B5EF4-FFF2-40B4-BE49-F238E27FC236}">
                <a16:creationId xmlns:a16="http://schemas.microsoft.com/office/drawing/2014/main" id="{929E017F-43FF-05AC-9A19-F993BF438CB7}"/>
              </a:ext>
            </a:extLst>
          </p:cNvPr>
          <p:cNvSpPr/>
          <p:nvPr/>
        </p:nvSpPr>
        <p:spPr>
          <a:xfrm>
            <a:off x="7416376" y="1870504"/>
            <a:ext cx="914400" cy="754792"/>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pic>
        <p:nvPicPr>
          <p:cNvPr id="32" name="Picture 31">
            <a:extLst>
              <a:ext uri="{FF2B5EF4-FFF2-40B4-BE49-F238E27FC236}">
                <a16:creationId xmlns:a16="http://schemas.microsoft.com/office/drawing/2014/main" id="{AF3A4088-1F0F-BCE3-EEF5-00DF46FBB1B4}"/>
              </a:ext>
            </a:extLst>
          </p:cNvPr>
          <p:cNvPicPr>
            <a:picLocks noChangeAspect="1"/>
          </p:cNvPicPr>
          <p:nvPr/>
        </p:nvPicPr>
        <p:blipFill>
          <a:blip r:embed="rId7"/>
          <a:stretch/>
        </p:blipFill>
        <p:spPr>
          <a:xfrm>
            <a:off x="7652067" y="3716423"/>
            <a:ext cx="681914" cy="550777"/>
          </a:xfrm>
          <a:prstGeom prst="rect">
            <a:avLst/>
          </a:prstGeom>
        </p:spPr>
      </p:pic>
      <p:pic>
        <p:nvPicPr>
          <p:cNvPr id="30" name="Picture 29">
            <a:extLst>
              <a:ext uri="{FF2B5EF4-FFF2-40B4-BE49-F238E27FC236}">
                <a16:creationId xmlns:a16="http://schemas.microsoft.com/office/drawing/2014/main" id="{3839CBA3-89C2-C4FF-F402-B7952D56E6B6}"/>
              </a:ext>
            </a:extLst>
          </p:cNvPr>
          <p:cNvPicPr>
            <a:picLocks noChangeAspect="1"/>
          </p:cNvPicPr>
          <p:nvPr/>
        </p:nvPicPr>
        <p:blipFill>
          <a:blip r:embed="rId8"/>
          <a:stretch/>
        </p:blipFill>
        <p:spPr>
          <a:xfrm>
            <a:off x="7528532" y="1905000"/>
            <a:ext cx="690089" cy="633627"/>
          </a:xfrm>
          <a:prstGeom prst="rect">
            <a:avLst/>
          </a:prstGeom>
        </p:spPr>
      </p:pic>
    </p:spTree>
    <p:extLst>
      <p:ext uri="{BB962C8B-B14F-4D97-AF65-F5344CB8AC3E}">
        <p14:creationId xmlns:p14="http://schemas.microsoft.com/office/powerpoint/2010/main" val="41090874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487075-D015-3B67-2F66-0C725C8712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D91321-C271-2E71-CE55-A84A8791E45F}"/>
              </a:ext>
            </a:extLst>
          </p:cNvPr>
          <p:cNvSpPr>
            <a:spLocks noGrp="1"/>
          </p:cNvSpPr>
          <p:nvPr>
            <p:ph type="ctrTitle"/>
          </p:nvPr>
        </p:nvSpPr>
        <p:spPr>
          <a:xfrm>
            <a:off x="4341812" y="1447800"/>
            <a:ext cx="7315200" cy="939007"/>
          </a:xfrm>
        </p:spPr>
        <p:txBody>
          <a:bodyPr>
            <a:normAutofit fontScale="90000"/>
          </a:bodyPr>
          <a:lstStyle/>
          <a:p>
            <a:pPr marL="628650"/>
            <a:r>
              <a:rPr lang="en-US" b="1" dirty="0"/>
              <a:t>The Secret Sauce, Rising Agents &amp; Kitchen Hazards</a:t>
            </a:r>
            <a:br>
              <a:rPr lang="en-US" dirty="0"/>
            </a:br>
            <a:r>
              <a:rPr lang="en-US" sz="3100" dirty="0"/>
              <a:t>(Focus on Funding &amp; Execution)</a:t>
            </a:r>
            <a:endParaRPr lang="en-US" dirty="0"/>
          </a:p>
        </p:txBody>
      </p:sp>
      <p:pic>
        <p:nvPicPr>
          <p:cNvPr id="6" name="Picture 5">
            <a:extLst>
              <a:ext uri="{FF2B5EF4-FFF2-40B4-BE49-F238E27FC236}">
                <a16:creationId xmlns:a16="http://schemas.microsoft.com/office/drawing/2014/main" id="{698F6DF3-05A8-386E-7D7E-A41ABE8DB5FF}"/>
              </a:ext>
            </a:extLst>
          </p:cNvPr>
          <p:cNvPicPr>
            <a:picLocks noChangeAspect="1"/>
          </p:cNvPicPr>
          <p:nvPr/>
        </p:nvPicPr>
        <p:blipFill>
          <a:blip r:embed="rId2"/>
          <a:srcRect b="11277"/>
          <a:stretch>
            <a:fillRect/>
          </a:stretch>
        </p:blipFill>
        <p:spPr>
          <a:xfrm>
            <a:off x="6399212" y="3200400"/>
            <a:ext cx="4114185" cy="3352800"/>
          </a:xfrm>
          <a:prstGeom prst="rect">
            <a:avLst/>
          </a:prstGeom>
        </p:spPr>
      </p:pic>
    </p:spTree>
    <p:extLst>
      <p:ext uri="{BB962C8B-B14F-4D97-AF65-F5344CB8AC3E}">
        <p14:creationId xmlns:p14="http://schemas.microsoft.com/office/powerpoint/2010/main" val="2570416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46315D-7BC1-E28D-123D-C5393F9A6A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5AA6B0-90E9-4BD6-3E2E-D25DF25D8173}"/>
              </a:ext>
            </a:extLst>
          </p:cNvPr>
          <p:cNvSpPr>
            <a:spLocks noGrp="1"/>
          </p:cNvSpPr>
          <p:nvPr>
            <p:ph type="title"/>
          </p:nvPr>
        </p:nvSpPr>
        <p:spPr>
          <a:xfrm>
            <a:off x="609441" y="274638"/>
            <a:ext cx="10969943" cy="1143000"/>
          </a:xfrm>
        </p:spPr>
        <p:txBody>
          <a:bodyPr anchor="ctr">
            <a:normAutofit/>
          </a:bodyPr>
          <a:lstStyle/>
          <a:p>
            <a:r>
              <a:rPr lang="en-US" sz="4100"/>
              <a:t>The Secret Sauce, Rising Agents &amp; Kitchen Hazards</a:t>
            </a:r>
          </a:p>
        </p:txBody>
      </p:sp>
      <p:sp>
        <p:nvSpPr>
          <p:cNvPr id="3" name="Text Placeholder 2">
            <a:extLst>
              <a:ext uri="{FF2B5EF4-FFF2-40B4-BE49-F238E27FC236}">
                <a16:creationId xmlns:a16="http://schemas.microsoft.com/office/drawing/2014/main" id="{62A450DE-CA11-5941-2EA7-588B85420A27}"/>
              </a:ext>
            </a:extLst>
          </p:cNvPr>
          <p:cNvSpPr>
            <a:spLocks noGrp="1"/>
          </p:cNvSpPr>
          <p:nvPr>
            <p:ph type="body" idx="1"/>
          </p:nvPr>
        </p:nvSpPr>
        <p:spPr>
          <a:xfrm>
            <a:off x="609441" y="1535113"/>
            <a:ext cx="5385514" cy="639762"/>
          </a:xfrm>
        </p:spPr>
        <p:txBody>
          <a:bodyPr anchor="b">
            <a:normAutofit/>
          </a:bodyPr>
          <a:lstStyle/>
          <a:p>
            <a:r>
              <a:rPr lang="en-US"/>
              <a:t>Volunteers Are The Yeast</a:t>
            </a:r>
          </a:p>
        </p:txBody>
      </p:sp>
      <p:sp>
        <p:nvSpPr>
          <p:cNvPr id="4" name="Content Placeholder 3">
            <a:extLst>
              <a:ext uri="{FF2B5EF4-FFF2-40B4-BE49-F238E27FC236}">
                <a16:creationId xmlns:a16="http://schemas.microsoft.com/office/drawing/2014/main" id="{62BC6ADD-1B4A-D9F1-1C3C-D23E8C64F4AC}"/>
              </a:ext>
            </a:extLst>
          </p:cNvPr>
          <p:cNvSpPr>
            <a:spLocks noGrp="1"/>
          </p:cNvSpPr>
          <p:nvPr>
            <p:ph sz="half" idx="2"/>
          </p:nvPr>
        </p:nvSpPr>
        <p:spPr>
          <a:xfrm>
            <a:off x="609440" y="2174875"/>
            <a:ext cx="7008971" cy="3768725"/>
          </a:xfrm>
        </p:spPr>
        <p:txBody>
          <a:bodyPr>
            <a:normAutofit/>
          </a:bodyPr>
          <a:lstStyle/>
          <a:p>
            <a:pPr>
              <a:spcBef>
                <a:spcPts val="800"/>
              </a:spcBef>
            </a:pPr>
            <a:r>
              <a:rPr lang="en-US" dirty="0"/>
              <a:t>Small acts of service create lasting transformation.</a:t>
            </a:r>
          </a:p>
          <a:p>
            <a:pPr>
              <a:spcBef>
                <a:spcPts val="800"/>
              </a:spcBef>
            </a:pPr>
            <a:r>
              <a:rPr lang="en-US" dirty="0"/>
              <a:t>Every volunteer has a unique and essential role.</a:t>
            </a:r>
          </a:p>
          <a:p>
            <a:pPr>
              <a:spcBef>
                <a:spcPts val="800"/>
              </a:spcBef>
            </a:pPr>
            <a:r>
              <a:rPr lang="en-US" dirty="0"/>
              <a:t>Prayer, love, and service help the ministry grow.</a:t>
            </a:r>
          </a:p>
          <a:p>
            <a:pPr>
              <a:spcBef>
                <a:spcPts val="800"/>
              </a:spcBef>
            </a:pPr>
            <a:r>
              <a:rPr lang="en-US" dirty="0"/>
              <a:t>Volunteers create an environment where God changes lives.</a:t>
            </a:r>
          </a:p>
          <a:p>
            <a:pPr>
              <a:spcBef>
                <a:spcPts val="800"/>
              </a:spcBef>
            </a:pPr>
            <a:r>
              <a:rPr lang="en-US" dirty="0"/>
              <a:t>Without volunteers, the ministry would fall flat.</a:t>
            </a:r>
          </a:p>
          <a:p>
            <a:pPr>
              <a:spcBef>
                <a:spcPts val="800"/>
              </a:spcBef>
            </a:pPr>
            <a:r>
              <a:rPr lang="en-US" dirty="0"/>
              <a:t>Together, we help Kairos rise and fulfill its mission.</a:t>
            </a:r>
          </a:p>
          <a:p>
            <a:pPr>
              <a:spcBef>
                <a:spcPts val="800"/>
              </a:spcBef>
            </a:pPr>
            <a:endParaRPr lang="en-US" dirty="0"/>
          </a:p>
        </p:txBody>
      </p:sp>
      <p:pic>
        <p:nvPicPr>
          <p:cNvPr id="8" name="Picture 7">
            <a:extLst>
              <a:ext uri="{FF2B5EF4-FFF2-40B4-BE49-F238E27FC236}">
                <a16:creationId xmlns:a16="http://schemas.microsoft.com/office/drawing/2014/main" id="{B7B93BBA-432A-D84F-C9DB-B92C9E5F7A9D}"/>
              </a:ext>
            </a:extLst>
          </p:cNvPr>
          <p:cNvPicPr>
            <a:picLocks noChangeAspect="1"/>
          </p:cNvPicPr>
          <p:nvPr/>
        </p:nvPicPr>
        <p:blipFill>
          <a:blip r:embed="rId2"/>
          <a:srcRect l="8500" r="13590" b="2"/>
          <a:stretch>
            <a:fillRect/>
          </a:stretch>
        </p:blipFill>
        <p:spPr>
          <a:xfrm>
            <a:off x="7694612" y="2174876"/>
            <a:ext cx="3884772" cy="2717454"/>
          </a:xfrm>
          <a:prstGeom prst="rect">
            <a:avLst/>
          </a:prstGeom>
          <a:noFill/>
        </p:spPr>
      </p:pic>
    </p:spTree>
    <p:extLst>
      <p:ext uri="{BB962C8B-B14F-4D97-AF65-F5344CB8AC3E}">
        <p14:creationId xmlns:p14="http://schemas.microsoft.com/office/powerpoint/2010/main" val="16841121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5A26BF-2190-233B-5DB4-DB222255CE4C}"/>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0FCA751D-C3B8-E75F-C410-9ADE8E670587}"/>
              </a:ext>
            </a:extLst>
          </p:cNvPr>
          <p:cNvPicPr>
            <a:picLocks noChangeAspect="1"/>
          </p:cNvPicPr>
          <p:nvPr/>
        </p:nvPicPr>
        <p:blipFill>
          <a:blip r:embed="rId2"/>
          <a:stretch>
            <a:fillRect/>
          </a:stretch>
        </p:blipFill>
        <p:spPr>
          <a:xfrm>
            <a:off x="8355474" y="2895600"/>
            <a:ext cx="3530138" cy="1981200"/>
          </a:xfrm>
          <a:prstGeom prst="rect">
            <a:avLst/>
          </a:prstGeom>
        </p:spPr>
      </p:pic>
      <p:sp>
        <p:nvSpPr>
          <p:cNvPr id="2" name="Title 1">
            <a:extLst>
              <a:ext uri="{FF2B5EF4-FFF2-40B4-BE49-F238E27FC236}">
                <a16:creationId xmlns:a16="http://schemas.microsoft.com/office/drawing/2014/main" id="{F72FABBA-E68D-1326-5EC5-B2E222CD9D2A}"/>
              </a:ext>
            </a:extLst>
          </p:cNvPr>
          <p:cNvSpPr>
            <a:spLocks noGrp="1"/>
          </p:cNvSpPr>
          <p:nvPr>
            <p:ph type="title"/>
          </p:nvPr>
        </p:nvSpPr>
        <p:spPr/>
        <p:txBody>
          <a:bodyPr>
            <a:normAutofit fontScale="90000"/>
          </a:bodyPr>
          <a:lstStyle/>
          <a:p>
            <a:r>
              <a:rPr lang="en-US" dirty="0"/>
              <a:t>The Secret Sauce, Rising Agents &amp; Kitchen Hazards</a:t>
            </a:r>
          </a:p>
        </p:txBody>
      </p:sp>
      <p:sp>
        <p:nvSpPr>
          <p:cNvPr id="3" name="Text Placeholder 2">
            <a:extLst>
              <a:ext uri="{FF2B5EF4-FFF2-40B4-BE49-F238E27FC236}">
                <a16:creationId xmlns:a16="http://schemas.microsoft.com/office/drawing/2014/main" id="{B04DC73C-6913-AEFE-9E34-4A489D987608}"/>
              </a:ext>
            </a:extLst>
          </p:cNvPr>
          <p:cNvSpPr>
            <a:spLocks noGrp="1"/>
          </p:cNvSpPr>
          <p:nvPr>
            <p:ph type="body" idx="1"/>
          </p:nvPr>
        </p:nvSpPr>
        <p:spPr>
          <a:xfrm>
            <a:off x="609440" y="1535113"/>
            <a:ext cx="10285571" cy="639762"/>
          </a:xfrm>
        </p:spPr>
        <p:txBody>
          <a:bodyPr>
            <a:normAutofit/>
          </a:bodyPr>
          <a:lstStyle/>
          <a:p>
            <a:r>
              <a:rPr lang="en-US" sz="3200" dirty="0"/>
              <a:t>Fundraising Is The Oil/Butter</a:t>
            </a:r>
          </a:p>
        </p:txBody>
      </p:sp>
      <p:sp>
        <p:nvSpPr>
          <p:cNvPr id="4" name="Content Placeholder 3">
            <a:extLst>
              <a:ext uri="{FF2B5EF4-FFF2-40B4-BE49-F238E27FC236}">
                <a16:creationId xmlns:a16="http://schemas.microsoft.com/office/drawing/2014/main" id="{E41A825A-05CE-AE7D-9761-51810167FB03}"/>
              </a:ext>
            </a:extLst>
          </p:cNvPr>
          <p:cNvSpPr>
            <a:spLocks noGrp="1"/>
          </p:cNvSpPr>
          <p:nvPr>
            <p:ph sz="half" idx="2"/>
          </p:nvPr>
        </p:nvSpPr>
        <p:spPr>
          <a:xfrm>
            <a:off x="609440" y="2174875"/>
            <a:ext cx="8075771" cy="3768725"/>
          </a:xfrm>
        </p:spPr>
        <p:txBody>
          <a:bodyPr>
            <a:noAutofit/>
          </a:bodyPr>
          <a:lstStyle/>
          <a:p>
            <a:pPr>
              <a:spcBef>
                <a:spcPts val="800"/>
              </a:spcBef>
            </a:pPr>
            <a:r>
              <a:rPr lang="en-US" sz="2200" dirty="0"/>
              <a:t>Oil and butter nourish and enrich—fundraising sustains the ministry.</a:t>
            </a:r>
          </a:p>
          <a:p>
            <a:pPr>
              <a:spcBef>
                <a:spcPts val="800"/>
              </a:spcBef>
            </a:pPr>
            <a:r>
              <a:rPr lang="en-US" sz="2200" dirty="0"/>
              <a:t>Provides the resources needed for Kairos weekends and reunions.</a:t>
            </a:r>
          </a:p>
          <a:p>
            <a:pPr>
              <a:spcBef>
                <a:spcPts val="800"/>
              </a:spcBef>
            </a:pPr>
            <a:r>
              <a:rPr lang="en-US" sz="2200" dirty="0"/>
              <a:t>Supports meals, supplies, Bibles, and ministry materials.</a:t>
            </a:r>
          </a:p>
          <a:p>
            <a:pPr>
              <a:spcBef>
                <a:spcPts val="800"/>
              </a:spcBef>
            </a:pPr>
            <a:r>
              <a:rPr lang="en-US" sz="2200" dirty="0"/>
              <a:t>Every donation, large or small, makes a meaningful impact.</a:t>
            </a:r>
          </a:p>
          <a:p>
            <a:pPr>
              <a:spcBef>
                <a:spcPts val="800"/>
              </a:spcBef>
            </a:pPr>
            <a:r>
              <a:rPr lang="en-US" sz="2200" dirty="0"/>
              <a:t>Financial support removes barriers so lives can be transformed.</a:t>
            </a:r>
          </a:p>
          <a:p>
            <a:pPr>
              <a:spcBef>
                <a:spcPts val="800"/>
              </a:spcBef>
            </a:pPr>
            <a:r>
              <a:rPr lang="en-US" sz="2200" dirty="0"/>
              <a:t>Fundraising is an investment in changed hearts and renewed hope.</a:t>
            </a:r>
          </a:p>
          <a:p>
            <a:pPr>
              <a:spcBef>
                <a:spcPts val="800"/>
              </a:spcBef>
            </a:pPr>
            <a:r>
              <a:rPr lang="en-US" sz="2200" dirty="0"/>
              <a:t>Good stewardship honors every gift entrusted to the ministry.</a:t>
            </a:r>
          </a:p>
        </p:txBody>
      </p:sp>
    </p:spTree>
    <p:extLst>
      <p:ext uri="{BB962C8B-B14F-4D97-AF65-F5344CB8AC3E}">
        <p14:creationId xmlns:p14="http://schemas.microsoft.com/office/powerpoint/2010/main" val="3270373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B29C97-E9EE-4A45-212B-EE90789AA9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69DFF1-0C1E-43F4-9789-B4096868CB2A}"/>
              </a:ext>
            </a:extLst>
          </p:cNvPr>
          <p:cNvSpPr>
            <a:spLocks noGrp="1"/>
          </p:cNvSpPr>
          <p:nvPr>
            <p:ph type="title"/>
          </p:nvPr>
        </p:nvSpPr>
        <p:spPr/>
        <p:txBody>
          <a:bodyPr>
            <a:normAutofit fontScale="90000"/>
          </a:bodyPr>
          <a:lstStyle/>
          <a:p>
            <a:r>
              <a:rPr lang="en-US" dirty="0"/>
              <a:t>The Secret Sauce, Rising Agents &amp; Kitchen Hazards</a:t>
            </a:r>
          </a:p>
        </p:txBody>
      </p:sp>
      <p:sp>
        <p:nvSpPr>
          <p:cNvPr id="3" name="Text Placeholder 2">
            <a:extLst>
              <a:ext uri="{FF2B5EF4-FFF2-40B4-BE49-F238E27FC236}">
                <a16:creationId xmlns:a16="http://schemas.microsoft.com/office/drawing/2014/main" id="{8DF71EA2-0E87-8241-6C12-0BE336260E40}"/>
              </a:ext>
            </a:extLst>
          </p:cNvPr>
          <p:cNvSpPr>
            <a:spLocks noGrp="1"/>
          </p:cNvSpPr>
          <p:nvPr>
            <p:ph type="body" idx="1"/>
          </p:nvPr>
        </p:nvSpPr>
        <p:spPr>
          <a:xfrm>
            <a:off x="609440" y="1535113"/>
            <a:ext cx="10285571" cy="639762"/>
          </a:xfrm>
        </p:spPr>
        <p:txBody>
          <a:bodyPr>
            <a:normAutofit/>
          </a:bodyPr>
          <a:lstStyle/>
          <a:p>
            <a:r>
              <a:rPr lang="en-US" sz="3200" dirty="0"/>
              <a:t>Kitchen Hazards</a:t>
            </a:r>
          </a:p>
        </p:txBody>
      </p:sp>
      <p:sp>
        <p:nvSpPr>
          <p:cNvPr id="4" name="Content Placeholder 3">
            <a:extLst>
              <a:ext uri="{FF2B5EF4-FFF2-40B4-BE49-F238E27FC236}">
                <a16:creationId xmlns:a16="http://schemas.microsoft.com/office/drawing/2014/main" id="{8BFFE448-348B-917C-7DAD-19E0AB528E6A}"/>
              </a:ext>
            </a:extLst>
          </p:cNvPr>
          <p:cNvSpPr>
            <a:spLocks noGrp="1"/>
          </p:cNvSpPr>
          <p:nvPr>
            <p:ph sz="half" idx="2"/>
          </p:nvPr>
        </p:nvSpPr>
        <p:spPr>
          <a:xfrm>
            <a:off x="609441" y="2174875"/>
            <a:ext cx="7085172" cy="3768725"/>
          </a:xfrm>
        </p:spPr>
        <p:txBody>
          <a:bodyPr/>
          <a:lstStyle/>
          <a:p>
            <a:r>
              <a:rPr lang="en-US" dirty="0"/>
              <a:t>Facility Administration and Staff</a:t>
            </a:r>
          </a:p>
          <a:p>
            <a:r>
              <a:rPr lang="en-US" dirty="0"/>
              <a:t>Space limitations</a:t>
            </a:r>
          </a:p>
          <a:p>
            <a:r>
              <a:rPr lang="en-US" dirty="0"/>
              <a:t>Certifying volunteers through State Dept of Corrections</a:t>
            </a:r>
          </a:p>
          <a:p>
            <a:r>
              <a:rPr lang="en-US" dirty="0"/>
              <a:t>Facility goes into lockdown before first weekend</a:t>
            </a:r>
          </a:p>
          <a:p>
            <a:r>
              <a:rPr lang="en-US" dirty="0"/>
              <a:t>Number of volunteers drop below the number of participants</a:t>
            </a:r>
          </a:p>
        </p:txBody>
      </p:sp>
      <p:pic>
        <p:nvPicPr>
          <p:cNvPr id="6" name="Picture 5">
            <a:extLst>
              <a:ext uri="{FF2B5EF4-FFF2-40B4-BE49-F238E27FC236}">
                <a16:creationId xmlns:a16="http://schemas.microsoft.com/office/drawing/2014/main" id="{2B54F9F8-E87F-4F93-EA8C-7A1420B9D8D2}"/>
              </a:ext>
            </a:extLst>
          </p:cNvPr>
          <p:cNvPicPr>
            <a:picLocks noChangeAspect="1"/>
          </p:cNvPicPr>
          <p:nvPr/>
        </p:nvPicPr>
        <p:blipFill>
          <a:blip r:embed="rId2"/>
          <a:srcRect l="10069" t="30000" r="10824" b="29491"/>
          <a:stretch>
            <a:fillRect/>
          </a:stretch>
        </p:blipFill>
        <p:spPr>
          <a:xfrm>
            <a:off x="7847012" y="2544761"/>
            <a:ext cx="4191000" cy="2778126"/>
          </a:xfrm>
          <a:prstGeom prst="snip1Rect">
            <a:avLst/>
          </a:prstGeom>
        </p:spPr>
      </p:pic>
    </p:spTree>
    <p:extLst>
      <p:ext uri="{BB962C8B-B14F-4D97-AF65-F5344CB8AC3E}">
        <p14:creationId xmlns:p14="http://schemas.microsoft.com/office/powerpoint/2010/main" val="39710140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E647D8-F19A-CE8F-CF71-CF6C05A054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D97D54-289A-87FF-6C1F-2DCC85DD95C8}"/>
              </a:ext>
            </a:extLst>
          </p:cNvPr>
          <p:cNvSpPr>
            <a:spLocks noGrp="1"/>
          </p:cNvSpPr>
          <p:nvPr>
            <p:ph type="ctrTitle"/>
          </p:nvPr>
        </p:nvSpPr>
        <p:spPr>
          <a:xfrm>
            <a:off x="5332412" y="2642393"/>
            <a:ext cx="5942251" cy="939007"/>
          </a:xfrm>
        </p:spPr>
        <p:txBody>
          <a:bodyPr/>
          <a:lstStyle/>
          <a:p>
            <a:r>
              <a:rPr lang="en-US" b="1" dirty="0"/>
              <a:t>Plating it with Excellence</a:t>
            </a:r>
          </a:p>
        </p:txBody>
      </p:sp>
      <p:pic>
        <p:nvPicPr>
          <p:cNvPr id="11" name="Picture 10">
            <a:extLst>
              <a:ext uri="{FF2B5EF4-FFF2-40B4-BE49-F238E27FC236}">
                <a16:creationId xmlns:a16="http://schemas.microsoft.com/office/drawing/2014/main" id="{6D7EDC36-EFB5-BC62-3C94-1BD601212093}"/>
              </a:ext>
            </a:extLst>
          </p:cNvPr>
          <p:cNvPicPr>
            <a:picLocks noChangeAspect="1"/>
          </p:cNvPicPr>
          <p:nvPr/>
        </p:nvPicPr>
        <p:blipFill>
          <a:blip r:embed="rId2"/>
          <a:stretch/>
        </p:blipFill>
        <p:spPr>
          <a:xfrm>
            <a:off x="6373041" y="3581400"/>
            <a:ext cx="3860991" cy="3118364"/>
          </a:xfrm>
          <a:prstGeom prst="rect">
            <a:avLst/>
          </a:prstGeom>
        </p:spPr>
      </p:pic>
    </p:spTree>
    <p:extLst>
      <p:ext uri="{BB962C8B-B14F-4D97-AF65-F5344CB8AC3E}">
        <p14:creationId xmlns:p14="http://schemas.microsoft.com/office/powerpoint/2010/main" val="30812253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5888BE-E9A5-6C34-7B7C-814CF41A30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A9BE35-5F7C-E4B4-E462-337FEAC29A51}"/>
              </a:ext>
            </a:extLst>
          </p:cNvPr>
          <p:cNvSpPr>
            <a:spLocks noGrp="1"/>
          </p:cNvSpPr>
          <p:nvPr>
            <p:ph type="title"/>
          </p:nvPr>
        </p:nvSpPr>
        <p:spPr/>
        <p:txBody>
          <a:bodyPr/>
          <a:lstStyle/>
          <a:p>
            <a:r>
              <a:rPr lang="en-US" b="1" dirty="0"/>
              <a:t>Plating the Masterpiece</a:t>
            </a:r>
          </a:p>
        </p:txBody>
      </p:sp>
      <p:sp>
        <p:nvSpPr>
          <p:cNvPr id="3" name="Content Placeholder 2">
            <a:extLst>
              <a:ext uri="{FF2B5EF4-FFF2-40B4-BE49-F238E27FC236}">
                <a16:creationId xmlns:a16="http://schemas.microsoft.com/office/drawing/2014/main" id="{51547273-0C2B-407E-7DE5-1CD680EDB19B}"/>
              </a:ext>
            </a:extLst>
          </p:cNvPr>
          <p:cNvSpPr>
            <a:spLocks noGrp="1"/>
          </p:cNvSpPr>
          <p:nvPr>
            <p:ph idx="1"/>
          </p:nvPr>
        </p:nvSpPr>
        <p:spPr>
          <a:xfrm>
            <a:off x="609441" y="1600203"/>
            <a:ext cx="10969943" cy="4724397"/>
          </a:xfrm>
        </p:spPr>
        <p:txBody>
          <a:bodyPr>
            <a:normAutofit/>
          </a:bodyPr>
          <a:lstStyle/>
          <a:p>
            <a:r>
              <a:rPr lang="en-US" dirty="0"/>
              <a:t>Following the Cookbook (Kairos Manual and Staying within the Riverbanks)</a:t>
            </a:r>
          </a:p>
          <a:p>
            <a:r>
              <a:rPr lang="en-US" dirty="0"/>
              <a:t>Quality Ingredients (Christ-center leaders/volunteers)</a:t>
            </a:r>
          </a:p>
          <a:p>
            <a:r>
              <a:rPr lang="en-US" dirty="0"/>
              <a:t>Multi-tiered Masterpiece (Kairos Inside, Kairos Outside, Kairos Torch)</a:t>
            </a:r>
          </a:p>
          <a:p>
            <a:r>
              <a:rPr lang="en-US" dirty="0"/>
              <a:t>Stand Mixer (Advisory Council)</a:t>
            </a:r>
          </a:p>
          <a:p>
            <a:r>
              <a:rPr lang="en-US" dirty="0"/>
              <a:t>Rising Agents (Recruiting and Fundraising)</a:t>
            </a:r>
          </a:p>
          <a:p>
            <a:r>
              <a:rPr lang="en-US" dirty="0"/>
              <a:t>Hazards (Facility Lockdowns, rule changes, or delays)</a:t>
            </a:r>
          </a:p>
        </p:txBody>
      </p:sp>
    </p:spTree>
    <p:extLst>
      <p:ext uri="{BB962C8B-B14F-4D97-AF65-F5344CB8AC3E}">
        <p14:creationId xmlns:p14="http://schemas.microsoft.com/office/powerpoint/2010/main" val="10513559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4152EA-CA5A-6CB8-5984-4FD1193DB295}"/>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C04E4F61-63ED-A0B3-F791-8D836DD12655}"/>
              </a:ext>
            </a:extLst>
          </p:cNvPr>
          <p:cNvSpPr txBox="1">
            <a:spLocks/>
          </p:cNvSpPr>
          <p:nvPr/>
        </p:nvSpPr>
        <p:spPr>
          <a:xfrm>
            <a:off x="4399320" y="1600203"/>
            <a:ext cx="3390185" cy="990597"/>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485B7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rgbClr val="485B7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rgbClr val="485B7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rgbClr val="485B7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rgbClr val="485B7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5400" dirty="0"/>
              <a:t>The Charge</a:t>
            </a:r>
          </a:p>
        </p:txBody>
      </p:sp>
      <p:sp>
        <p:nvSpPr>
          <p:cNvPr id="3" name="Content Placeholder 2">
            <a:extLst>
              <a:ext uri="{FF2B5EF4-FFF2-40B4-BE49-F238E27FC236}">
                <a16:creationId xmlns:a16="http://schemas.microsoft.com/office/drawing/2014/main" id="{484ADCF6-8802-7478-5B88-6A7377E3CF71}"/>
              </a:ext>
            </a:extLst>
          </p:cNvPr>
          <p:cNvSpPr txBox="1">
            <a:spLocks/>
          </p:cNvSpPr>
          <p:nvPr/>
        </p:nvSpPr>
        <p:spPr>
          <a:xfrm>
            <a:off x="609441" y="2590800"/>
            <a:ext cx="10969943" cy="2666997"/>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485B7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rgbClr val="485B7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rgbClr val="485B7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rgbClr val="485B7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rgbClr val="485B7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en-US" sz="4000" dirty="0"/>
              <a:t>When we serve this cake to a new community, it must look and taste like Christ's love. Expanding this ministry is hard work, but when done with excellence, it feeds and transforms generations.</a:t>
            </a:r>
          </a:p>
          <a:p>
            <a:pPr marL="0" indent="0" algn="just">
              <a:buNone/>
            </a:pPr>
            <a:endParaRPr lang="en-US" sz="4000" dirty="0"/>
          </a:p>
        </p:txBody>
      </p:sp>
      <p:pic>
        <p:nvPicPr>
          <p:cNvPr id="5" name="Picture 4">
            <a:extLst>
              <a:ext uri="{FF2B5EF4-FFF2-40B4-BE49-F238E27FC236}">
                <a16:creationId xmlns:a16="http://schemas.microsoft.com/office/drawing/2014/main" id="{F88C8D3E-003F-EC76-3996-30A652C98DD9}"/>
              </a:ext>
            </a:extLst>
          </p:cNvPr>
          <p:cNvPicPr>
            <a:picLocks noChangeAspect="1"/>
          </p:cNvPicPr>
          <p:nvPr/>
        </p:nvPicPr>
        <p:blipFill>
          <a:blip r:embed="rId2"/>
          <a:srcRect l="21097" t="4297" r="21081" b="11184"/>
          <a:stretch>
            <a:fillRect/>
          </a:stretch>
        </p:blipFill>
        <p:spPr>
          <a:xfrm>
            <a:off x="10056812" y="1449475"/>
            <a:ext cx="1620542" cy="1292054"/>
          </a:xfrm>
          <a:prstGeom prst="rect">
            <a:avLst/>
          </a:prstGeom>
        </p:spPr>
      </p:pic>
      <p:sp>
        <p:nvSpPr>
          <p:cNvPr id="7" name="Content Placeholder 2">
            <a:extLst>
              <a:ext uri="{FF2B5EF4-FFF2-40B4-BE49-F238E27FC236}">
                <a16:creationId xmlns:a16="http://schemas.microsoft.com/office/drawing/2014/main" id="{892D0294-0491-D301-7438-C2FDAFA24A12}"/>
              </a:ext>
            </a:extLst>
          </p:cNvPr>
          <p:cNvSpPr txBox="1">
            <a:spLocks/>
          </p:cNvSpPr>
          <p:nvPr/>
        </p:nvSpPr>
        <p:spPr>
          <a:xfrm>
            <a:off x="530224" y="5664024"/>
            <a:ext cx="10969943" cy="857253"/>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485B7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rgbClr val="485B7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rgbClr val="485B7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rgbClr val="485B7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rgbClr val="485B7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sz="4000" dirty="0"/>
              <a:t>Let’s go out and bake with excellence!</a:t>
            </a:r>
          </a:p>
        </p:txBody>
      </p:sp>
    </p:spTree>
    <p:extLst>
      <p:ext uri="{BB962C8B-B14F-4D97-AF65-F5344CB8AC3E}">
        <p14:creationId xmlns:p14="http://schemas.microsoft.com/office/powerpoint/2010/main" val="26839576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3631E0-F73D-C153-6A86-40DBB746A1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3017DE-25E7-7E59-5079-7AE1A3A3C759}"/>
              </a:ext>
            </a:extLst>
          </p:cNvPr>
          <p:cNvSpPr>
            <a:spLocks noGrp="1"/>
          </p:cNvSpPr>
          <p:nvPr>
            <p:ph type="ctrTitle"/>
          </p:nvPr>
        </p:nvSpPr>
        <p:spPr>
          <a:xfrm>
            <a:off x="5332412" y="2642393"/>
            <a:ext cx="5942251" cy="939007"/>
          </a:xfrm>
        </p:spPr>
        <p:txBody>
          <a:bodyPr>
            <a:normAutofit fontScale="90000"/>
          </a:bodyPr>
          <a:lstStyle/>
          <a:p>
            <a:r>
              <a:rPr lang="en-US" b="1" dirty="0"/>
              <a:t>The Tasting Room</a:t>
            </a:r>
            <a:br>
              <a:rPr lang="en-US" b="1" dirty="0"/>
            </a:br>
            <a:r>
              <a:rPr lang="en-US" dirty="0"/>
              <a:t>(Questions and Answers)</a:t>
            </a:r>
          </a:p>
        </p:txBody>
      </p:sp>
      <p:pic>
        <p:nvPicPr>
          <p:cNvPr id="8" name="Picture 7">
            <a:extLst>
              <a:ext uri="{FF2B5EF4-FFF2-40B4-BE49-F238E27FC236}">
                <a16:creationId xmlns:a16="http://schemas.microsoft.com/office/drawing/2014/main" id="{EE151D5A-9F2B-9E2B-29EC-DF7546B7175F}"/>
              </a:ext>
            </a:extLst>
          </p:cNvPr>
          <p:cNvPicPr>
            <a:picLocks noChangeAspect="1"/>
          </p:cNvPicPr>
          <p:nvPr/>
        </p:nvPicPr>
        <p:blipFill>
          <a:blip r:embed="rId2"/>
          <a:stretch/>
        </p:blipFill>
        <p:spPr>
          <a:xfrm>
            <a:off x="6856412" y="3886200"/>
            <a:ext cx="2895139" cy="2714534"/>
          </a:xfrm>
          <a:prstGeom prst="rect">
            <a:avLst/>
          </a:prstGeom>
        </p:spPr>
      </p:pic>
    </p:spTree>
    <p:extLst>
      <p:ext uri="{BB962C8B-B14F-4D97-AF65-F5344CB8AC3E}">
        <p14:creationId xmlns:p14="http://schemas.microsoft.com/office/powerpoint/2010/main" val="769023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A28F56-0312-685E-0F52-4558023B42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39EBD1-2421-C052-CC87-B015E9FF2627}"/>
              </a:ext>
            </a:extLst>
          </p:cNvPr>
          <p:cNvSpPr>
            <a:spLocks noGrp="1"/>
          </p:cNvSpPr>
          <p:nvPr>
            <p:ph type="ctrTitle"/>
          </p:nvPr>
        </p:nvSpPr>
        <p:spPr/>
        <p:txBody>
          <a:bodyPr/>
          <a:lstStyle/>
          <a:p>
            <a:r>
              <a:rPr lang="en-US" dirty="0"/>
              <a:t>Expanding Kairos</a:t>
            </a:r>
          </a:p>
        </p:txBody>
      </p:sp>
      <p:sp>
        <p:nvSpPr>
          <p:cNvPr id="3" name="Subtitle 2">
            <a:extLst>
              <a:ext uri="{FF2B5EF4-FFF2-40B4-BE49-F238E27FC236}">
                <a16:creationId xmlns:a16="http://schemas.microsoft.com/office/drawing/2014/main" id="{A2AAAF34-248A-F84E-F5DA-CEBD4D1DA2FB}"/>
              </a:ext>
            </a:extLst>
          </p:cNvPr>
          <p:cNvSpPr>
            <a:spLocks noGrp="1"/>
          </p:cNvSpPr>
          <p:nvPr>
            <p:ph type="subTitle" idx="1"/>
          </p:nvPr>
        </p:nvSpPr>
        <p:spPr>
          <a:xfrm>
            <a:off x="5713412" y="3432172"/>
            <a:ext cx="5181600" cy="530228"/>
          </a:xfrm>
        </p:spPr>
        <p:txBody>
          <a:bodyPr>
            <a:normAutofit fontScale="92500" lnSpcReduction="10000"/>
          </a:bodyPr>
          <a:lstStyle/>
          <a:p>
            <a:r>
              <a:rPr lang="en-US" i="1" dirty="0"/>
              <a:t>Starting New Locations</a:t>
            </a:r>
            <a:endParaRPr lang="en-US" dirty="0"/>
          </a:p>
        </p:txBody>
      </p:sp>
      <p:graphicFrame>
        <p:nvGraphicFramePr>
          <p:cNvPr id="8" name="Table 7">
            <a:extLst>
              <a:ext uri="{FF2B5EF4-FFF2-40B4-BE49-F238E27FC236}">
                <a16:creationId xmlns:a16="http://schemas.microsoft.com/office/drawing/2014/main" id="{AC2AF927-D2AB-FC89-C9DD-496DB71CA0A1}"/>
              </a:ext>
            </a:extLst>
          </p:cNvPr>
          <p:cNvGraphicFramePr>
            <a:graphicFrameLocks noGrp="1"/>
          </p:cNvGraphicFramePr>
          <p:nvPr/>
        </p:nvGraphicFramePr>
        <p:xfrm>
          <a:off x="6529387" y="5638800"/>
          <a:ext cx="5638800" cy="1005840"/>
        </p:xfrm>
        <a:graphic>
          <a:graphicData uri="http://schemas.openxmlformats.org/drawingml/2006/table">
            <a:tbl>
              <a:tblPr firstRow="1" bandRow="1">
                <a:tableStyleId>{5C22544A-7EE6-4342-B048-85BDC9FD1C3A}</a:tableStyleId>
              </a:tblPr>
              <a:tblGrid>
                <a:gridCol w="1600200">
                  <a:extLst>
                    <a:ext uri="{9D8B030D-6E8A-4147-A177-3AD203B41FA5}">
                      <a16:colId xmlns:a16="http://schemas.microsoft.com/office/drawing/2014/main" val="2781342458"/>
                    </a:ext>
                  </a:extLst>
                </a:gridCol>
                <a:gridCol w="4038600">
                  <a:extLst>
                    <a:ext uri="{9D8B030D-6E8A-4147-A177-3AD203B41FA5}">
                      <a16:colId xmlns:a16="http://schemas.microsoft.com/office/drawing/2014/main" val="4163172"/>
                    </a:ext>
                  </a:extLst>
                </a:gridCol>
              </a:tblGrid>
              <a:tr h="274320">
                <a:tc>
                  <a:txBody>
                    <a:bodyPr/>
                    <a:lstStyle/>
                    <a:p>
                      <a:r>
                        <a:rPr lang="en-US" sz="2400" dirty="0">
                          <a:solidFill>
                            <a:srgbClr val="516378"/>
                          </a:solidFill>
                        </a:rPr>
                        <a:t>Presenters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2000" b="0" dirty="0">
                          <a:solidFill>
                            <a:srgbClr val="516378"/>
                          </a:solidFill>
                        </a:rPr>
                        <a:t>Don Neff – Florida</a:t>
                      </a:r>
                    </a:p>
                    <a:p>
                      <a:r>
                        <a:rPr lang="en-US" sz="2000" b="0" dirty="0" err="1">
                          <a:solidFill>
                            <a:srgbClr val="516378"/>
                          </a:solidFill>
                        </a:rPr>
                        <a:t>TaJuana</a:t>
                      </a:r>
                      <a:r>
                        <a:rPr lang="en-US" sz="2000" b="0" dirty="0">
                          <a:solidFill>
                            <a:srgbClr val="516378"/>
                          </a:solidFill>
                        </a:rPr>
                        <a:t> Jackson-Williams – Georgia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dirty="0">
                          <a:solidFill>
                            <a:srgbClr val="516378"/>
                          </a:solidFill>
                        </a:rPr>
                        <a:t>Walter </a:t>
                      </a:r>
                      <a:r>
                        <a:rPr lang="en-US" sz="2000" b="0" dirty="0" err="1">
                          <a:solidFill>
                            <a:srgbClr val="516378"/>
                          </a:solidFill>
                        </a:rPr>
                        <a:t>Straham</a:t>
                      </a:r>
                      <a:r>
                        <a:rPr lang="en-US" sz="2000" b="0" dirty="0">
                          <a:solidFill>
                            <a:srgbClr val="516378"/>
                          </a:solidFill>
                        </a:rPr>
                        <a:t> – Georgia</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6243336"/>
                  </a:ext>
                </a:extLst>
              </a:tr>
            </a:tbl>
          </a:graphicData>
        </a:graphic>
      </p:graphicFrame>
    </p:spTree>
    <p:extLst>
      <p:ext uri="{BB962C8B-B14F-4D97-AF65-F5344CB8AC3E}">
        <p14:creationId xmlns:p14="http://schemas.microsoft.com/office/powerpoint/2010/main" val="29868940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57000">
              <a:srgbClr val="9B9B9B"/>
            </a:gs>
            <a:gs pos="83000">
              <a:srgbClr val="9B9B9B"/>
            </a:gs>
            <a:gs pos="100000">
              <a:srgbClr val="9B9B9B"/>
            </a:gs>
          </a:gsLst>
          <a:lin ang="5400000" scaled="1"/>
        </a:gradFill>
        <a:effectLst/>
      </p:bgPr>
    </p:bg>
    <p:spTree>
      <p:nvGrpSpPr>
        <p:cNvPr id="1" name="">
          <a:extLst>
            <a:ext uri="{FF2B5EF4-FFF2-40B4-BE49-F238E27FC236}">
              <a16:creationId xmlns:a16="http://schemas.microsoft.com/office/drawing/2014/main" id="{3DE2E842-9F20-6DB9-54DC-281AA4844CC5}"/>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8A0058BB-A15B-0B00-DF66-E8336F618D3F}"/>
              </a:ext>
            </a:extLst>
          </p:cNvPr>
          <p:cNvPicPr>
            <a:picLocks noChangeAspect="1"/>
          </p:cNvPicPr>
          <p:nvPr/>
        </p:nvPicPr>
        <p:blipFill>
          <a:blip r:embed="rId2"/>
          <a:srcRect l="21868" r="22493"/>
          <a:stretch>
            <a:fillRect/>
          </a:stretch>
        </p:blipFill>
        <p:spPr>
          <a:xfrm>
            <a:off x="6856412" y="3581399"/>
            <a:ext cx="3052605" cy="2992581"/>
          </a:xfrm>
          <a:prstGeom prst="rect">
            <a:avLst/>
          </a:prstGeom>
        </p:spPr>
      </p:pic>
      <p:sp>
        <p:nvSpPr>
          <p:cNvPr id="2" name="Title 1">
            <a:extLst>
              <a:ext uri="{FF2B5EF4-FFF2-40B4-BE49-F238E27FC236}">
                <a16:creationId xmlns:a16="http://schemas.microsoft.com/office/drawing/2014/main" id="{4F567DF7-DEB1-8235-3B40-BCD2E7FEEE12}"/>
              </a:ext>
            </a:extLst>
          </p:cNvPr>
          <p:cNvSpPr>
            <a:spLocks noGrp="1"/>
          </p:cNvSpPr>
          <p:nvPr>
            <p:ph type="ctrTitle"/>
          </p:nvPr>
        </p:nvSpPr>
        <p:spPr>
          <a:xfrm>
            <a:off x="5332412" y="2642393"/>
            <a:ext cx="5942251" cy="939007"/>
          </a:xfrm>
        </p:spPr>
        <p:txBody>
          <a:bodyPr>
            <a:normAutofit fontScale="90000"/>
          </a:bodyPr>
          <a:lstStyle/>
          <a:p>
            <a:r>
              <a:rPr lang="en-US" b="1" dirty="0"/>
              <a:t>The Pre-Heat</a:t>
            </a:r>
            <a:br>
              <a:rPr lang="en-US" b="1" dirty="0"/>
            </a:br>
            <a:r>
              <a:rPr lang="en-US" sz="3100" dirty="0"/>
              <a:t>(Devotion and Overview)</a:t>
            </a:r>
            <a:endParaRPr lang="en-US" dirty="0"/>
          </a:p>
        </p:txBody>
      </p:sp>
      <p:pic>
        <p:nvPicPr>
          <p:cNvPr id="8" name="Picture 7">
            <a:extLst>
              <a:ext uri="{FF2B5EF4-FFF2-40B4-BE49-F238E27FC236}">
                <a16:creationId xmlns:a16="http://schemas.microsoft.com/office/drawing/2014/main" id="{1C1CFD54-5C58-0C2C-7D50-E73467609300}"/>
              </a:ext>
            </a:extLst>
          </p:cNvPr>
          <p:cNvPicPr>
            <a:picLocks noChangeAspect="1"/>
          </p:cNvPicPr>
          <p:nvPr/>
        </p:nvPicPr>
        <p:blipFill>
          <a:blip r:embed="rId3"/>
          <a:srcRect l="31903" r="29209"/>
          <a:stretch>
            <a:fillRect/>
          </a:stretch>
        </p:blipFill>
        <p:spPr>
          <a:xfrm>
            <a:off x="7466012" y="3581399"/>
            <a:ext cx="2133600" cy="2992581"/>
          </a:xfrm>
          <a:prstGeom prst="rect">
            <a:avLst/>
          </a:prstGeom>
        </p:spPr>
      </p:pic>
    </p:spTree>
    <p:extLst>
      <p:ext uri="{BB962C8B-B14F-4D97-AF65-F5344CB8AC3E}">
        <p14:creationId xmlns:p14="http://schemas.microsoft.com/office/powerpoint/2010/main" val="15993292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43E03-260A-A027-E5A8-D76044D3B036}"/>
              </a:ext>
            </a:extLst>
          </p:cNvPr>
          <p:cNvSpPr>
            <a:spLocks noGrp="1"/>
          </p:cNvSpPr>
          <p:nvPr>
            <p:ph type="title"/>
          </p:nvPr>
        </p:nvSpPr>
        <p:spPr>
          <a:xfrm>
            <a:off x="4494212" y="381000"/>
            <a:ext cx="7313772" cy="6172200"/>
          </a:xfrm>
        </p:spPr>
        <p:txBody>
          <a:bodyPr>
            <a:normAutofit/>
          </a:bodyPr>
          <a:lstStyle/>
          <a:p>
            <a:r>
              <a:rPr lang="en-US" sz="5400" baseline="30000" dirty="0"/>
              <a:t>1 Chronicles 4:9-10</a:t>
            </a:r>
            <a:br>
              <a:rPr lang="en-US" sz="3300" b="1" baseline="30000" dirty="0"/>
            </a:br>
            <a:br>
              <a:rPr lang="en-US" sz="3300" b="1" baseline="30000" dirty="0"/>
            </a:br>
            <a:r>
              <a:rPr lang="en-US" sz="2800" b="1" baseline="30000" dirty="0"/>
              <a:t>9 </a:t>
            </a:r>
            <a:r>
              <a:rPr lang="en-US" sz="2800" dirty="0"/>
              <a:t>There was a man named Jabez who was more honorable than any of his brothers. His mother named him Jabez</a:t>
            </a:r>
            <a:r>
              <a:rPr lang="en-US" sz="2800" baseline="30000" dirty="0"/>
              <a:t>[</a:t>
            </a:r>
            <a:r>
              <a:rPr lang="en-US" sz="2800" u="sng" baseline="30000" dirty="0">
                <a:hlinkClick r:id="rId2" tooltip="See footnote a"/>
              </a:rPr>
              <a:t>a</a:t>
            </a:r>
            <a:r>
              <a:rPr lang="en-US" sz="2800" baseline="30000" dirty="0"/>
              <a:t>]</a:t>
            </a:r>
            <a:r>
              <a:rPr lang="en-US" sz="2800" dirty="0"/>
              <a:t> because his birth had been so painful. </a:t>
            </a:r>
            <a:r>
              <a:rPr lang="en-US" sz="2800" b="1" baseline="30000" dirty="0"/>
              <a:t>10 </a:t>
            </a:r>
            <a:r>
              <a:rPr lang="en-US" sz="2800" dirty="0"/>
              <a:t>He was the one who prayed to the God of Israel, “Oh, that you would bless me and expand my territory! Please be with me in all that I do and keep me from all trouble and pain!” And God granted him his request.  </a:t>
            </a:r>
            <a:r>
              <a:rPr lang="en-US" sz="1400" dirty="0"/>
              <a:t>NLT</a:t>
            </a:r>
            <a:br>
              <a:rPr lang="en-US" sz="2800" dirty="0"/>
            </a:br>
            <a:endParaRPr lang="en-US" sz="2800" dirty="0"/>
          </a:p>
        </p:txBody>
      </p:sp>
    </p:spTree>
    <p:extLst>
      <p:ext uri="{BB962C8B-B14F-4D97-AF65-F5344CB8AC3E}">
        <p14:creationId xmlns:p14="http://schemas.microsoft.com/office/powerpoint/2010/main" val="42281978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E83AB-0854-18C2-0ECC-BDEE64BFE0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3E3274-184C-38E3-1543-F0A46624C9A2}"/>
              </a:ext>
            </a:extLst>
          </p:cNvPr>
          <p:cNvSpPr>
            <a:spLocks noGrp="1"/>
          </p:cNvSpPr>
          <p:nvPr>
            <p:ph type="ctrTitle"/>
          </p:nvPr>
        </p:nvSpPr>
        <p:spPr>
          <a:xfrm>
            <a:off x="4418012" y="1524000"/>
            <a:ext cx="7467600" cy="939007"/>
          </a:xfrm>
        </p:spPr>
        <p:txBody>
          <a:bodyPr>
            <a:normAutofit fontScale="90000"/>
          </a:bodyPr>
          <a:lstStyle/>
          <a:p>
            <a:r>
              <a:rPr lang="en-US" b="1" dirty="0"/>
              <a:t>Following the Cookbook &amp; Prepping the Kitchen</a:t>
            </a:r>
            <a:br>
              <a:rPr lang="en-US" b="1" dirty="0"/>
            </a:br>
            <a:r>
              <a:rPr lang="en-US" sz="3100" b="1" dirty="0"/>
              <a:t>(Focus on Leadership &amp; Policy)</a:t>
            </a:r>
            <a:endParaRPr lang="en-US" b="1" dirty="0"/>
          </a:p>
        </p:txBody>
      </p:sp>
      <p:pic>
        <p:nvPicPr>
          <p:cNvPr id="18" name="Picture 17">
            <a:extLst>
              <a:ext uri="{FF2B5EF4-FFF2-40B4-BE49-F238E27FC236}">
                <a16:creationId xmlns:a16="http://schemas.microsoft.com/office/drawing/2014/main" id="{481E15E6-67E9-A42B-AFBD-CFB904DF8B60}"/>
              </a:ext>
            </a:extLst>
          </p:cNvPr>
          <p:cNvPicPr>
            <a:picLocks noChangeAspect="1"/>
          </p:cNvPicPr>
          <p:nvPr/>
        </p:nvPicPr>
        <p:blipFill>
          <a:blip r:embed="rId2"/>
          <a:srcRect l="23332" t="17929" r="30001" b="24344"/>
          <a:stretch>
            <a:fillRect/>
          </a:stretch>
        </p:blipFill>
        <p:spPr>
          <a:xfrm rot="6333532">
            <a:off x="4155392" y="3858930"/>
            <a:ext cx="2286003" cy="1592036"/>
          </a:xfrm>
          <a:prstGeom prst="roundRect">
            <a:avLst/>
          </a:prstGeom>
        </p:spPr>
      </p:pic>
      <p:pic>
        <p:nvPicPr>
          <p:cNvPr id="20" name="Picture 19">
            <a:extLst>
              <a:ext uri="{FF2B5EF4-FFF2-40B4-BE49-F238E27FC236}">
                <a16:creationId xmlns:a16="http://schemas.microsoft.com/office/drawing/2014/main" id="{FDD20907-2544-5EBB-F645-F919438AB79B}"/>
              </a:ext>
            </a:extLst>
          </p:cNvPr>
          <p:cNvPicPr>
            <a:picLocks noChangeAspect="1"/>
          </p:cNvPicPr>
          <p:nvPr/>
        </p:nvPicPr>
        <p:blipFill>
          <a:blip r:embed="rId3"/>
          <a:srcRect l="5179" t="10529" r="32598" b="12501"/>
          <a:stretch>
            <a:fillRect/>
          </a:stretch>
        </p:blipFill>
        <p:spPr>
          <a:xfrm rot="4659951">
            <a:off x="9481229" y="3996431"/>
            <a:ext cx="2286001" cy="1592036"/>
          </a:xfrm>
          <a:prstGeom prst="roundRect">
            <a:avLst/>
          </a:prstGeom>
        </p:spPr>
      </p:pic>
      <p:pic>
        <p:nvPicPr>
          <p:cNvPr id="29" name="Picture 28">
            <a:extLst>
              <a:ext uri="{FF2B5EF4-FFF2-40B4-BE49-F238E27FC236}">
                <a16:creationId xmlns:a16="http://schemas.microsoft.com/office/drawing/2014/main" id="{8C7CA0E2-960B-96D3-85BF-F6EF267158CA}"/>
              </a:ext>
            </a:extLst>
          </p:cNvPr>
          <p:cNvPicPr>
            <a:picLocks noChangeAspect="1"/>
          </p:cNvPicPr>
          <p:nvPr/>
        </p:nvPicPr>
        <p:blipFill>
          <a:blip r:embed="rId4"/>
          <a:stretch>
            <a:fillRect/>
          </a:stretch>
        </p:blipFill>
        <p:spPr>
          <a:xfrm>
            <a:off x="7351712" y="3886200"/>
            <a:ext cx="1600200" cy="2316256"/>
          </a:xfrm>
          <a:prstGeom prst="roundRect">
            <a:avLst/>
          </a:prstGeom>
          <a:ln w="3175">
            <a:solidFill>
              <a:schemeClr val="tx1"/>
            </a:solidFill>
          </a:ln>
        </p:spPr>
      </p:pic>
    </p:spTree>
    <p:extLst>
      <p:ext uri="{BB962C8B-B14F-4D97-AF65-F5344CB8AC3E}">
        <p14:creationId xmlns:p14="http://schemas.microsoft.com/office/powerpoint/2010/main" val="42108188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43E03-260A-A027-E5A8-D76044D3B036}"/>
              </a:ext>
            </a:extLst>
          </p:cNvPr>
          <p:cNvSpPr>
            <a:spLocks noGrp="1"/>
          </p:cNvSpPr>
          <p:nvPr>
            <p:ph type="title"/>
          </p:nvPr>
        </p:nvSpPr>
        <p:spPr/>
        <p:txBody>
          <a:bodyPr>
            <a:normAutofit/>
          </a:bodyPr>
          <a:lstStyle/>
          <a:p>
            <a:r>
              <a:rPr lang="en-US" dirty="0"/>
              <a:t>Leadership and Policy</a:t>
            </a:r>
          </a:p>
        </p:txBody>
      </p:sp>
      <p:sp>
        <p:nvSpPr>
          <p:cNvPr id="3" name="Content Placeholder 2">
            <a:extLst>
              <a:ext uri="{FF2B5EF4-FFF2-40B4-BE49-F238E27FC236}">
                <a16:creationId xmlns:a16="http://schemas.microsoft.com/office/drawing/2014/main" id="{B7CD1538-762C-5277-303E-D22FE98F0FC7}"/>
              </a:ext>
            </a:extLst>
          </p:cNvPr>
          <p:cNvSpPr>
            <a:spLocks noGrp="1"/>
          </p:cNvSpPr>
          <p:nvPr>
            <p:ph idx="1"/>
          </p:nvPr>
        </p:nvSpPr>
        <p:spPr>
          <a:xfrm>
            <a:off x="4265612" y="1600203"/>
            <a:ext cx="7313772" cy="2743197"/>
          </a:xfrm>
        </p:spPr>
        <p:txBody>
          <a:bodyPr/>
          <a:lstStyle/>
          <a:p>
            <a:r>
              <a:rPr lang="en-US" dirty="0"/>
              <a:t>Following the Cookbook &amp; Prepping the Kitchen</a:t>
            </a:r>
            <a:endParaRPr lang="en-US" dirty="0">
              <a:latin typeface="Inter Light"/>
              <a:ea typeface="Inter Light"/>
              <a:cs typeface="Inter Light"/>
              <a:sym typeface="Inter Light"/>
            </a:endParaRPr>
          </a:p>
          <a:p>
            <a:pPr lvl="1"/>
            <a:r>
              <a:rPr lang="en-US" dirty="0">
                <a:latin typeface="Inter Light"/>
                <a:ea typeface="Inter Light"/>
                <a:cs typeface="Inter Light"/>
                <a:sym typeface="Inter Light"/>
              </a:rPr>
              <a:t>Core Ingredient -  Kairos Manuals</a:t>
            </a:r>
          </a:p>
          <a:p>
            <a:pPr lvl="1"/>
            <a:r>
              <a:rPr lang="en-US" dirty="0">
                <a:latin typeface="Inter Light"/>
                <a:ea typeface="Inter Light"/>
                <a:cs typeface="Inter Light"/>
                <a:sym typeface="Inter Light"/>
              </a:rPr>
              <a:t>Avoiding Rogue Roles </a:t>
            </a:r>
          </a:p>
          <a:p>
            <a:pPr lvl="1"/>
            <a:r>
              <a:rPr lang="en-US" dirty="0">
                <a:latin typeface="Inter Light"/>
                <a:ea typeface="Inter Light"/>
                <a:cs typeface="Inter Light"/>
                <a:sym typeface="Inter Light"/>
              </a:rPr>
              <a:t>Spiritual Readiness in Ministry</a:t>
            </a:r>
            <a:endParaRPr lang="en-US" dirty="0"/>
          </a:p>
          <a:p>
            <a:endParaRPr lang="en-US" dirty="0"/>
          </a:p>
        </p:txBody>
      </p:sp>
      <p:sp>
        <p:nvSpPr>
          <p:cNvPr id="5" name="Google Shape;98;p14">
            <a:extLst>
              <a:ext uri="{FF2B5EF4-FFF2-40B4-BE49-F238E27FC236}">
                <a16:creationId xmlns:a16="http://schemas.microsoft.com/office/drawing/2014/main" id="{35203519-13DB-3496-F0AA-C9B2CDE2544D}"/>
              </a:ext>
            </a:extLst>
          </p:cNvPr>
          <p:cNvSpPr txBox="1"/>
          <p:nvPr/>
        </p:nvSpPr>
        <p:spPr>
          <a:xfrm>
            <a:off x="4875212" y="5715000"/>
            <a:ext cx="6875438" cy="646331"/>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485B71"/>
                </a:solidFill>
                <a:effectLst/>
                <a:uLnTx/>
                <a:uFillTx/>
                <a:latin typeface="Lora"/>
                <a:ea typeface="Lora"/>
                <a:cs typeface="Lora"/>
                <a:sym typeface="Lora"/>
              </a:rPr>
              <a:t>The Core Ingredient </a:t>
            </a:r>
            <a:r>
              <a:rPr kumimoji="0" lang="en-US" sz="2800" b="1" i="0" u="none" strike="noStrike" kern="1200" cap="none" spc="0" normalizeH="0" baseline="0" noProof="0" dirty="0">
                <a:ln>
                  <a:noFill/>
                </a:ln>
                <a:solidFill>
                  <a:srgbClr val="485B71"/>
                </a:solidFill>
                <a:effectLst/>
                <a:uLnTx/>
                <a:uFillTx/>
                <a:latin typeface="Lora"/>
                <a:ea typeface="Lora"/>
                <a:cs typeface="Lora"/>
                <a:sym typeface="Lora"/>
              </a:rPr>
              <a:t>– </a:t>
            </a:r>
            <a:r>
              <a:rPr kumimoji="0" lang="en-US" sz="1400" b="1" i="0" u="none" strike="noStrike" kern="1200" cap="none" spc="0" normalizeH="0" baseline="0" noProof="0" dirty="0">
                <a:ln>
                  <a:noFill/>
                </a:ln>
                <a:solidFill>
                  <a:srgbClr val="485B71"/>
                </a:solidFill>
                <a:effectLst/>
                <a:uLnTx/>
                <a:uFillTx/>
                <a:latin typeface="Lora"/>
                <a:ea typeface="Lora"/>
                <a:cs typeface="Lora"/>
                <a:sym typeface="Lora"/>
              </a:rPr>
              <a:t>Understanding the absolute necessity of our Kairos Manuals, established guidelines and system safety boundaries. </a:t>
            </a:r>
            <a:endParaRPr kumimoji="0" sz="1200" b="0" i="0" u="none" strike="noStrike" kern="1200" cap="none" spc="0" normalizeH="0" baseline="0" noProof="0" dirty="0">
              <a:ln>
                <a:noFill/>
              </a:ln>
              <a:solidFill>
                <a:srgbClr val="485B71"/>
              </a:solidFill>
              <a:effectLst/>
              <a:uLnTx/>
              <a:uFillTx/>
              <a:latin typeface="Calibri"/>
              <a:ea typeface="+mn-ea"/>
              <a:cs typeface="+mn-cs"/>
            </a:endParaRPr>
          </a:p>
        </p:txBody>
      </p:sp>
    </p:spTree>
    <p:extLst>
      <p:ext uri="{BB962C8B-B14F-4D97-AF65-F5344CB8AC3E}">
        <p14:creationId xmlns:p14="http://schemas.microsoft.com/office/powerpoint/2010/main" val="2599964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A2CE12-CA37-7C97-94F9-A265F3FE0C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1D19EA-2DBA-4BB1-5493-A5BA04DC035E}"/>
              </a:ext>
            </a:extLst>
          </p:cNvPr>
          <p:cNvSpPr>
            <a:spLocks noGrp="1"/>
          </p:cNvSpPr>
          <p:nvPr>
            <p:ph type="title"/>
          </p:nvPr>
        </p:nvSpPr>
        <p:spPr>
          <a:xfrm>
            <a:off x="609441" y="274638"/>
            <a:ext cx="10969943" cy="1143000"/>
          </a:xfrm>
        </p:spPr>
        <p:txBody>
          <a:bodyPr vert="horz" lIns="91440" tIns="45720" rIns="91440" bIns="45720" rtlCol="0" anchor="ctr">
            <a:normAutofit/>
          </a:bodyPr>
          <a:lstStyle/>
          <a:p>
            <a:r>
              <a:rPr lang="en-US" kern="1200">
                <a:latin typeface="+mj-lt"/>
                <a:ea typeface="+mj-ea"/>
                <a:cs typeface="+mj-cs"/>
              </a:rPr>
              <a:t>Staying Within the Riverbanks</a:t>
            </a:r>
          </a:p>
        </p:txBody>
      </p:sp>
      <p:sp>
        <p:nvSpPr>
          <p:cNvPr id="8" name="Content Placeholder 1">
            <a:extLst>
              <a:ext uri="{FF2B5EF4-FFF2-40B4-BE49-F238E27FC236}">
                <a16:creationId xmlns:a16="http://schemas.microsoft.com/office/drawing/2014/main" id="{3A00123C-642A-1B3D-FB96-04183CA39324}"/>
              </a:ext>
            </a:extLst>
          </p:cNvPr>
          <p:cNvSpPr txBox="1">
            <a:spLocks/>
          </p:cNvSpPr>
          <p:nvPr/>
        </p:nvSpPr>
        <p:spPr>
          <a:xfrm>
            <a:off x="609440" y="1600203"/>
            <a:ext cx="8228171" cy="4648197"/>
          </a:xfrm>
          <a:prstGeom prst="rect">
            <a:avLst/>
          </a:prstGeom>
        </p:spPr>
        <p:txBody>
          <a:bodyPr vert="horz" lIns="91440" tIns="45720" rIns="91440" bIns="45720" rtlCol="0">
            <a:normAutofit fontScale="92500" lnSpcReduction="20000"/>
          </a:bodyPr>
          <a:lstStyle>
            <a:lvl1pPr marL="0" indent="0" algn="l" defTabSz="914400" rtl="0" eaLnBrk="1" latinLnBrk="0" hangingPunct="1">
              <a:spcBef>
                <a:spcPct val="20000"/>
              </a:spcBef>
              <a:buFont typeface="Arial" panose="020B0604020202020204" pitchFamily="34" charset="0"/>
              <a:buNone/>
              <a:defRPr sz="2400" b="1" kern="1200">
                <a:solidFill>
                  <a:srgbClr val="485B7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2000" b="1" kern="1200">
                <a:solidFill>
                  <a:srgbClr val="485B7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800" b="1" kern="1200">
                <a:solidFill>
                  <a:srgbClr val="485B7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600" b="1" kern="1200">
                <a:solidFill>
                  <a:srgbClr val="485B7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600" b="1" kern="1200">
                <a:solidFill>
                  <a:srgbClr val="485B7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ct val="20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485B71"/>
                </a:solidFill>
                <a:effectLst/>
                <a:uLnTx/>
                <a:uFillTx/>
                <a:latin typeface="Calibri"/>
                <a:ea typeface="+mn-ea"/>
                <a:cs typeface="+mn-cs"/>
              </a:rPr>
              <a:t>In ministry, just as in master-class baking, strict adherence to the recipe dictates success or total failure.</a:t>
            </a:r>
            <a:endParaRPr kumimoji="0" lang="en-US" sz="2800" b="1" i="0" u="none" strike="noStrike" kern="1200" cap="none" spc="0" normalizeH="0" baseline="0" noProof="0" dirty="0">
              <a:ln>
                <a:noFill/>
              </a:ln>
              <a:solidFill>
                <a:srgbClr val="485B71"/>
              </a:solidFill>
              <a:effectLst/>
              <a:uLnTx/>
              <a:uFillTx/>
              <a:latin typeface="Calibri"/>
              <a:ea typeface="+mn-ea"/>
              <a:cs typeface="+mn-cs"/>
            </a:endParaRPr>
          </a:p>
          <a:p>
            <a:pPr marL="342900" marR="0" lvl="0" indent="-342900" algn="l" defTabSz="914400" rtl="0" eaLnBrk="1" fontAlgn="auto" latinLnBrk="0" hangingPunct="1">
              <a:lnSpc>
                <a:spcPct val="110000"/>
              </a:lnSpc>
              <a:spcBef>
                <a:spcPct val="2000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srgbClr val="485B71"/>
                </a:solidFill>
                <a:effectLst/>
                <a:uLnTx/>
                <a:uFillTx/>
                <a:latin typeface="Calibri"/>
                <a:ea typeface="+mn-ea"/>
                <a:cs typeface="+mn-cs"/>
              </a:rPr>
              <a:t>The Baking Analogy</a:t>
            </a:r>
            <a:r>
              <a:rPr kumimoji="0" lang="en-US" sz="2800" b="0" i="0" u="none" strike="noStrike" kern="1200" cap="none" spc="0" normalizeH="0" baseline="0" noProof="0" dirty="0">
                <a:ln>
                  <a:noFill/>
                </a:ln>
                <a:solidFill>
                  <a:srgbClr val="485B71"/>
                </a:solidFill>
                <a:effectLst/>
                <a:uLnTx/>
                <a:uFillTx/>
                <a:latin typeface="Calibri"/>
                <a:ea typeface="+mn-ea"/>
                <a:cs typeface="+mn-cs"/>
              </a:rPr>
              <a:t>: If a recipe calls for baking powder and you swap in cornstarch because they look identical, the entire cake is instantly ruined.</a:t>
            </a:r>
          </a:p>
          <a:p>
            <a:pPr marL="342900" marR="0" lvl="0" indent="-342900" algn="l" defTabSz="914400" rtl="0" eaLnBrk="1" fontAlgn="auto" latinLnBrk="0" hangingPunct="1">
              <a:lnSpc>
                <a:spcPct val="110000"/>
              </a:lnSpc>
              <a:spcBef>
                <a:spcPct val="2000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srgbClr val="485B71"/>
                </a:solidFill>
                <a:effectLst/>
                <a:uLnTx/>
                <a:uFillTx/>
                <a:latin typeface="Calibri"/>
                <a:ea typeface="+mn-ea"/>
                <a:cs typeface="+mn-cs"/>
              </a:rPr>
              <a:t>Riverbank Boundaries</a:t>
            </a:r>
            <a:r>
              <a:rPr kumimoji="0" lang="en-US" sz="2800" b="0" i="0" u="none" strike="noStrike" kern="1200" cap="none" spc="0" normalizeH="0" baseline="0" noProof="0" dirty="0">
                <a:ln>
                  <a:noFill/>
                </a:ln>
                <a:solidFill>
                  <a:srgbClr val="485B71"/>
                </a:solidFill>
                <a:effectLst/>
                <a:uLnTx/>
                <a:uFillTx/>
                <a:latin typeface="Calibri"/>
                <a:ea typeface="+mn-ea"/>
                <a:cs typeface="+mn-cs"/>
              </a:rPr>
              <a:t>: The Kairos "Riverbanks" represent our safe operating limits. They keep us standardized, aligned with prison protocols, and legally sound.</a:t>
            </a:r>
          </a:p>
          <a:p>
            <a:pPr marL="342900" marR="0" lvl="0" indent="-342900" algn="l" defTabSz="914400" rtl="0" eaLnBrk="1" fontAlgn="auto" latinLnBrk="0" hangingPunct="1">
              <a:lnSpc>
                <a:spcPct val="110000"/>
              </a:lnSpc>
              <a:spcBef>
                <a:spcPct val="2000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srgbClr val="485B71"/>
                </a:solidFill>
                <a:effectLst/>
                <a:uLnTx/>
                <a:uFillTx/>
                <a:latin typeface="Calibri"/>
                <a:ea typeface="+mn-ea"/>
                <a:cs typeface="+mn-cs"/>
              </a:rPr>
              <a:t>Predictable Outcomes</a:t>
            </a:r>
            <a:r>
              <a:rPr kumimoji="0" lang="en-US" sz="2800" b="0" i="0" u="none" strike="noStrike" kern="1200" cap="none" spc="0" normalizeH="0" baseline="0" noProof="0" dirty="0">
                <a:ln>
                  <a:noFill/>
                </a:ln>
                <a:solidFill>
                  <a:srgbClr val="485B71"/>
                </a:solidFill>
                <a:effectLst/>
                <a:uLnTx/>
                <a:uFillTx/>
                <a:latin typeface="Calibri"/>
                <a:ea typeface="+mn-ea"/>
                <a:cs typeface="+mn-cs"/>
              </a:rPr>
              <a:t>: True servant leaders/volunteers do not experiment with established structural recipes.</a:t>
            </a:r>
          </a:p>
          <a:p>
            <a:pPr marL="342900" marR="0" lvl="0" indent="-342900" algn="l" defTabSz="914400" rtl="0" eaLnBrk="1" fontAlgn="auto" latinLnBrk="0" hangingPunct="1">
              <a:lnSpc>
                <a:spcPct val="110000"/>
              </a:lnSpc>
              <a:spcBef>
                <a:spcPct val="20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rgbClr val="485B71"/>
              </a:solidFill>
              <a:effectLst/>
              <a:uLnTx/>
              <a:uFillTx/>
              <a:latin typeface="Calibri"/>
              <a:ea typeface="+mn-ea"/>
              <a:cs typeface="+mn-cs"/>
            </a:endParaRPr>
          </a:p>
          <a:p>
            <a:pPr marL="342900" marR="0" lvl="1" indent="-342900" algn="l" defTabSz="914400" rtl="0" eaLnBrk="1" fontAlgn="auto" latinLnBrk="0" hangingPunct="1">
              <a:lnSpc>
                <a:spcPct val="110000"/>
              </a:lnSpc>
              <a:spcBef>
                <a:spcPct val="20000"/>
              </a:spcBef>
              <a:spcAft>
                <a:spcPts val="0"/>
              </a:spcAft>
              <a:buClrTx/>
              <a:buSzTx/>
              <a:buFont typeface="Arial" panose="020B0604020202020204" pitchFamily="34" charset="0"/>
              <a:buChar char="•"/>
              <a:tabLst/>
              <a:defRPr/>
            </a:pPr>
            <a:endParaRPr kumimoji="0" lang="en-US" sz="2800" b="1" i="0" u="none" strike="noStrike" kern="1200" cap="none" spc="0" normalizeH="0" baseline="0" noProof="0" dirty="0">
              <a:ln>
                <a:noFill/>
              </a:ln>
              <a:solidFill>
                <a:srgbClr val="485B71"/>
              </a:solidFill>
              <a:effectLst/>
              <a:uLnTx/>
              <a:uFillTx/>
              <a:latin typeface="Calibri"/>
              <a:ea typeface="+mn-ea"/>
              <a:cs typeface="+mn-cs"/>
            </a:endParaRPr>
          </a:p>
        </p:txBody>
      </p:sp>
      <p:pic>
        <p:nvPicPr>
          <p:cNvPr id="10" name="Google Shape;115;p15" descr="image.png">
            <a:extLst>
              <a:ext uri="{FF2B5EF4-FFF2-40B4-BE49-F238E27FC236}">
                <a16:creationId xmlns:a16="http://schemas.microsoft.com/office/drawing/2014/main" id="{5F5C93EB-52EF-5F68-2375-5077A4A5AB58}"/>
              </a:ext>
            </a:extLst>
          </p:cNvPr>
          <p:cNvPicPr preferRelativeResize="0"/>
          <p:nvPr/>
        </p:nvPicPr>
        <p:blipFill rotWithShape="1">
          <a:blip r:embed="rId2"/>
          <a:stretch/>
        </p:blipFill>
        <p:spPr>
          <a:xfrm>
            <a:off x="8837612" y="3276600"/>
            <a:ext cx="2741772" cy="2362200"/>
          </a:xfrm>
          <a:prstGeom prst="rect">
            <a:avLst/>
          </a:prstGeom>
          <a:noFill/>
          <a:ln>
            <a:noFill/>
          </a:ln>
        </p:spPr>
      </p:pic>
    </p:spTree>
    <p:extLst>
      <p:ext uri="{BB962C8B-B14F-4D97-AF65-F5344CB8AC3E}">
        <p14:creationId xmlns:p14="http://schemas.microsoft.com/office/powerpoint/2010/main" val="40161723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B09D92-0D42-8B7D-72E0-5C02B386E2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BA129C-E5CE-602F-C070-D2CFA1C7541F}"/>
              </a:ext>
            </a:extLst>
          </p:cNvPr>
          <p:cNvSpPr>
            <a:spLocks noGrp="1"/>
          </p:cNvSpPr>
          <p:nvPr>
            <p:ph type="title"/>
          </p:nvPr>
        </p:nvSpPr>
        <p:spPr>
          <a:xfrm>
            <a:off x="609441" y="274638"/>
            <a:ext cx="10969943" cy="1143000"/>
          </a:xfrm>
        </p:spPr>
        <p:txBody>
          <a:bodyPr vert="horz" lIns="91440" tIns="45720" rIns="91440" bIns="45720" rtlCol="0" anchor="ctr">
            <a:normAutofit/>
          </a:bodyPr>
          <a:lstStyle/>
          <a:p>
            <a:r>
              <a:rPr lang="en-US" kern="1200" dirty="0">
                <a:latin typeface="+mj-lt"/>
                <a:ea typeface="+mj-ea"/>
                <a:cs typeface="+mj-cs"/>
              </a:rPr>
              <a:t>The Policy Constraint</a:t>
            </a:r>
          </a:p>
        </p:txBody>
      </p:sp>
      <p:pic>
        <p:nvPicPr>
          <p:cNvPr id="5" name="Google Shape;127;p16" descr="image.png">
            <a:extLst>
              <a:ext uri="{FF2B5EF4-FFF2-40B4-BE49-F238E27FC236}">
                <a16:creationId xmlns:a16="http://schemas.microsoft.com/office/drawing/2014/main" id="{8D1B74D7-698B-329F-ADF4-AF7D79935CA0}"/>
              </a:ext>
            </a:extLst>
          </p:cNvPr>
          <p:cNvPicPr preferRelativeResize="0"/>
          <p:nvPr/>
        </p:nvPicPr>
        <p:blipFill rotWithShape="1">
          <a:blip r:embed="rId2"/>
          <a:stretch/>
        </p:blipFill>
        <p:spPr>
          <a:xfrm>
            <a:off x="609441" y="1600202"/>
            <a:ext cx="3797804" cy="4267197"/>
          </a:xfrm>
          <a:prstGeom prst="rect">
            <a:avLst/>
          </a:prstGeom>
          <a:noFill/>
          <a:ln>
            <a:noFill/>
          </a:ln>
        </p:spPr>
      </p:pic>
      <p:sp>
        <p:nvSpPr>
          <p:cNvPr id="8" name="Content Placeholder 1">
            <a:extLst>
              <a:ext uri="{FF2B5EF4-FFF2-40B4-BE49-F238E27FC236}">
                <a16:creationId xmlns:a16="http://schemas.microsoft.com/office/drawing/2014/main" id="{F61462D7-C5F1-E77F-556F-D2AF1DCCEEA7}"/>
              </a:ext>
            </a:extLst>
          </p:cNvPr>
          <p:cNvSpPr txBox="1">
            <a:spLocks/>
          </p:cNvSpPr>
          <p:nvPr/>
        </p:nvSpPr>
        <p:spPr>
          <a:xfrm>
            <a:off x="4799012" y="1600203"/>
            <a:ext cx="6780372" cy="4267197"/>
          </a:xfrm>
          <a:prstGeom prst="rect">
            <a:avLst/>
          </a:prstGeom>
        </p:spPr>
        <p:txBody>
          <a:bodyPr vert="horz" lIns="91440" tIns="45720" rIns="91440" bIns="45720" rtlCol="0">
            <a:normAutofit/>
          </a:bodyPr>
          <a:lstStyle>
            <a:lvl1pPr marL="0" indent="0" algn="l" defTabSz="914400" rtl="0" eaLnBrk="1" latinLnBrk="0" hangingPunct="1">
              <a:spcBef>
                <a:spcPct val="20000"/>
              </a:spcBef>
              <a:buFont typeface="Arial" panose="020B0604020202020204" pitchFamily="34" charset="0"/>
              <a:buNone/>
              <a:defRPr sz="2400" b="1" kern="1200">
                <a:solidFill>
                  <a:srgbClr val="485B7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2000" b="1" kern="1200">
                <a:solidFill>
                  <a:srgbClr val="485B7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800" b="1" kern="1200">
                <a:solidFill>
                  <a:srgbClr val="485B7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600" b="1" kern="1200">
                <a:solidFill>
                  <a:srgbClr val="485B7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600" b="1" kern="1200">
                <a:solidFill>
                  <a:srgbClr val="485B7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2600" b="1" i="0" u="none" strike="noStrike" kern="1200" cap="none" spc="0" normalizeH="0" baseline="0" noProof="0" dirty="0">
                <a:ln>
                  <a:noFill/>
                </a:ln>
                <a:solidFill>
                  <a:srgbClr val="FF0000"/>
                </a:solidFill>
                <a:effectLst/>
                <a:uLnTx/>
                <a:uFillTx/>
                <a:latin typeface="Calibri"/>
                <a:ea typeface="+mn-ea"/>
                <a:cs typeface="+mn-cs"/>
              </a:rPr>
              <a:t>Absolute Compliance is Key</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rgbClr val="485B71"/>
                </a:solidFill>
                <a:effectLst/>
                <a:uLnTx/>
                <a:uFillTx/>
                <a:latin typeface="Calibri"/>
                <a:ea typeface="+mn-ea"/>
                <a:cs typeface="+mn-cs"/>
              </a:rPr>
              <a:t>When scaling and executing Kairos expansions, our structural procedures are completely non-negotiable.</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600" b="1" i="0" u="none" strike="noStrike" kern="1200" cap="none" spc="0" normalizeH="0" baseline="0" noProof="0" dirty="0">
                <a:ln>
                  <a:noFill/>
                </a:ln>
                <a:solidFill>
                  <a:srgbClr val="485B71"/>
                </a:solidFill>
                <a:effectLst/>
                <a:uLnTx/>
                <a:uFillTx/>
                <a:latin typeface="Calibri"/>
                <a:ea typeface="+mn-ea"/>
                <a:cs typeface="+mn-cs"/>
              </a:rPr>
              <a:t>No Improvisation: </a:t>
            </a:r>
            <a:r>
              <a:rPr kumimoji="0" lang="en-US" sz="2600" b="0" i="0" u="none" strike="noStrike" kern="1200" cap="none" spc="0" normalizeH="0" baseline="0" noProof="0" dirty="0">
                <a:ln>
                  <a:noFill/>
                </a:ln>
                <a:solidFill>
                  <a:srgbClr val="485B71"/>
                </a:solidFill>
                <a:effectLst/>
                <a:uLnTx/>
                <a:uFillTx/>
                <a:latin typeface="Calibri"/>
                <a:ea typeface="+mn-ea"/>
                <a:cs typeface="+mn-cs"/>
              </a:rPr>
              <a:t>Every operational step has been carefully vetted. Adhering closely to the cookbook guarantees kitchen safety, systemic consistency, and solid compliance.</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2600" b="0" i="0" u="none" strike="noStrike" kern="1200" cap="none" spc="0" normalizeH="0" baseline="0" noProof="0" dirty="0">
              <a:ln>
                <a:noFill/>
              </a:ln>
              <a:solidFill>
                <a:srgbClr val="485B71"/>
              </a:solidFill>
              <a:effectLst/>
              <a:uLnTx/>
              <a:uFillTx/>
              <a:latin typeface="Calibri"/>
              <a:ea typeface="+mn-ea"/>
              <a:cs typeface="+mn-cs"/>
            </a:endParaRPr>
          </a:p>
          <a:p>
            <a:pPr marL="342900" marR="0" lvl="1"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2600" b="1" i="0" u="none" strike="noStrike" kern="1200" cap="none" spc="0" normalizeH="0" baseline="0" noProof="0" dirty="0">
              <a:ln>
                <a:noFill/>
              </a:ln>
              <a:solidFill>
                <a:srgbClr val="485B71"/>
              </a:solidFill>
              <a:effectLst/>
              <a:uLnTx/>
              <a:uFillTx/>
              <a:latin typeface="Calibri"/>
              <a:ea typeface="+mn-ea"/>
              <a:cs typeface="+mn-cs"/>
            </a:endParaRPr>
          </a:p>
        </p:txBody>
      </p:sp>
    </p:spTree>
    <p:extLst>
      <p:ext uri="{BB962C8B-B14F-4D97-AF65-F5344CB8AC3E}">
        <p14:creationId xmlns:p14="http://schemas.microsoft.com/office/powerpoint/2010/main" val="10881546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207C8-13F8-831E-1422-93BE4555234B}"/>
              </a:ext>
            </a:extLst>
          </p:cNvPr>
          <p:cNvSpPr>
            <a:spLocks noGrp="1"/>
          </p:cNvSpPr>
          <p:nvPr>
            <p:ph type="title"/>
          </p:nvPr>
        </p:nvSpPr>
        <p:spPr/>
        <p:txBody>
          <a:bodyPr>
            <a:normAutofit/>
          </a:bodyPr>
          <a:lstStyle/>
          <a:p>
            <a:r>
              <a:rPr lang="en-US" dirty="0"/>
              <a:t>The Spoiled Ingredient</a:t>
            </a:r>
          </a:p>
        </p:txBody>
      </p:sp>
      <p:sp>
        <p:nvSpPr>
          <p:cNvPr id="3" name="Content Placeholder 2">
            <a:extLst>
              <a:ext uri="{FF2B5EF4-FFF2-40B4-BE49-F238E27FC236}">
                <a16:creationId xmlns:a16="http://schemas.microsoft.com/office/drawing/2014/main" id="{AAE63C71-29E6-F6FD-72F2-676A7F4AFB99}"/>
              </a:ext>
            </a:extLst>
          </p:cNvPr>
          <p:cNvSpPr>
            <a:spLocks noGrp="1"/>
          </p:cNvSpPr>
          <p:nvPr>
            <p:ph sz="half" idx="1"/>
          </p:nvPr>
        </p:nvSpPr>
        <p:spPr/>
        <p:txBody>
          <a:bodyPr>
            <a:normAutofit/>
          </a:bodyPr>
          <a:lstStyle/>
          <a:p>
            <a:pPr marL="0" indent="0">
              <a:buNone/>
            </a:pPr>
            <a:r>
              <a:rPr lang="en-US" b="1" dirty="0">
                <a:solidFill>
                  <a:srgbClr val="C2410C"/>
                </a:solidFill>
                <a:latin typeface="Lora"/>
                <a:ea typeface="Lora"/>
                <a:cs typeface="Lora"/>
                <a:sym typeface="Lora"/>
              </a:rPr>
              <a:t>The "Lone Ranger" Volunteer</a:t>
            </a:r>
            <a:endParaRPr lang="en-US" sz="2400" dirty="0"/>
          </a:p>
          <a:p>
            <a:pPr marL="400050" lvl="1" indent="0">
              <a:buNone/>
            </a:pPr>
            <a:r>
              <a:rPr lang="en-US" dirty="0"/>
              <a:t>These are individuals who choose to operate </a:t>
            </a:r>
            <a:r>
              <a:rPr lang="en-US" b="1" dirty="0"/>
              <a:t>independently</a:t>
            </a:r>
            <a:r>
              <a:rPr lang="en-US" dirty="0"/>
              <a:t> from the team, bringing </a:t>
            </a:r>
            <a:r>
              <a:rPr lang="en-US" b="1" dirty="0"/>
              <a:t>unauthorized</a:t>
            </a:r>
            <a:r>
              <a:rPr lang="en-US" dirty="0"/>
              <a:t> ingredients into the recipe, or completely </a:t>
            </a:r>
            <a:r>
              <a:rPr lang="en-US" b="1" dirty="0"/>
              <a:t>ignoring</a:t>
            </a:r>
            <a:r>
              <a:rPr lang="en-US" dirty="0"/>
              <a:t> safe instructions. </a:t>
            </a:r>
            <a:br>
              <a:rPr lang="en-US" dirty="0"/>
            </a:br>
            <a:br>
              <a:rPr lang="en-US" dirty="0"/>
            </a:br>
            <a:r>
              <a:rPr lang="en-US" dirty="0"/>
              <a:t> They act based on </a:t>
            </a:r>
            <a:r>
              <a:rPr lang="en-US" b="1" dirty="0"/>
              <a:t>personal agendas </a:t>
            </a:r>
            <a:r>
              <a:rPr lang="en-US" dirty="0"/>
              <a:t>rather than collective operational discipline.</a:t>
            </a:r>
          </a:p>
          <a:p>
            <a:endParaRPr lang="en-US" dirty="0"/>
          </a:p>
        </p:txBody>
      </p:sp>
      <p:sp>
        <p:nvSpPr>
          <p:cNvPr id="4" name="Content Placeholder 3">
            <a:extLst>
              <a:ext uri="{FF2B5EF4-FFF2-40B4-BE49-F238E27FC236}">
                <a16:creationId xmlns:a16="http://schemas.microsoft.com/office/drawing/2014/main" id="{0FEFD424-270A-C12B-16AF-4571CE0AA571}"/>
              </a:ext>
            </a:extLst>
          </p:cNvPr>
          <p:cNvSpPr>
            <a:spLocks noGrp="1"/>
          </p:cNvSpPr>
          <p:nvPr>
            <p:ph sz="half" idx="2"/>
          </p:nvPr>
        </p:nvSpPr>
        <p:spPr/>
        <p:txBody>
          <a:bodyPr>
            <a:normAutofit/>
          </a:bodyPr>
          <a:lstStyle/>
          <a:p>
            <a:pPr marL="0" indent="0">
              <a:buNone/>
            </a:pPr>
            <a:r>
              <a:rPr lang="en-US" b="1" dirty="0">
                <a:solidFill>
                  <a:srgbClr val="C2410C"/>
                </a:solidFill>
                <a:latin typeface="Lora"/>
                <a:ea typeface="Lora"/>
                <a:cs typeface="Lora"/>
                <a:sym typeface="Lora"/>
              </a:rPr>
              <a:t>Spoiling the Entire Batch</a:t>
            </a:r>
            <a:endParaRPr lang="en-US" sz="2400" dirty="0"/>
          </a:p>
          <a:p>
            <a:pPr marL="400050" lvl="1" indent="0">
              <a:buNone/>
            </a:pPr>
            <a:r>
              <a:rPr lang="en-US" dirty="0">
                <a:solidFill>
                  <a:srgbClr val="475569"/>
                </a:solidFill>
                <a:latin typeface="Inter"/>
                <a:ea typeface="Inter"/>
                <a:cs typeface="Inter"/>
                <a:sym typeface="Inter"/>
              </a:rPr>
              <a:t>Just like adding one spoiled ingredient into an otherwise pristine mix, </a:t>
            </a:r>
            <a:r>
              <a:rPr lang="en-US" b="1" dirty="0">
                <a:solidFill>
                  <a:srgbClr val="475569"/>
                </a:solidFill>
                <a:latin typeface="Inter"/>
                <a:ea typeface="Inter"/>
                <a:cs typeface="Inter"/>
                <a:sym typeface="Inter"/>
              </a:rPr>
              <a:t>a single volunteer</a:t>
            </a:r>
            <a:r>
              <a:rPr lang="en-US" dirty="0">
                <a:solidFill>
                  <a:srgbClr val="475569"/>
                </a:solidFill>
                <a:latin typeface="Inter"/>
                <a:ea typeface="Inter"/>
                <a:cs typeface="Inter"/>
                <a:sym typeface="Inter"/>
              </a:rPr>
              <a:t> disregarding boundaries can </a:t>
            </a:r>
            <a:r>
              <a:rPr lang="en-US" b="1" dirty="0">
                <a:solidFill>
                  <a:srgbClr val="475569"/>
                </a:solidFill>
                <a:latin typeface="Inter"/>
                <a:ea typeface="Inter"/>
                <a:cs typeface="Inter"/>
                <a:sym typeface="Inter"/>
              </a:rPr>
              <a:t>compromise </a:t>
            </a:r>
            <a:r>
              <a:rPr lang="en-US" dirty="0">
                <a:solidFill>
                  <a:srgbClr val="475569"/>
                </a:solidFill>
                <a:latin typeface="Inter"/>
                <a:ea typeface="Inter"/>
                <a:cs typeface="Inter"/>
                <a:sym typeface="Inter"/>
              </a:rPr>
              <a:t>prison security clearances, </a:t>
            </a:r>
            <a:r>
              <a:rPr lang="en-US" b="1" dirty="0">
                <a:solidFill>
                  <a:srgbClr val="475569"/>
                </a:solidFill>
                <a:latin typeface="Inter"/>
                <a:ea typeface="Inter"/>
                <a:cs typeface="Inter"/>
                <a:sym typeface="Inter"/>
              </a:rPr>
              <a:t>ruin</a:t>
            </a:r>
            <a:r>
              <a:rPr lang="en-US" dirty="0">
                <a:solidFill>
                  <a:srgbClr val="475569"/>
                </a:solidFill>
                <a:latin typeface="Inter"/>
                <a:ea typeface="Inter"/>
                <a:cs typeface="Inter"/>
                <a:sym typeface="Inter"/>
              </a:rPr>
              <a:t> volunteer relations, and completely </a:t>
            </a:r>
            <a:r>
              <a:rPr lang="en-US" b="1" dirty="0">
                <a:solidFill>
                  <a:srgbClr val="475569"/>
                </a:solidFill>
                <a:latin typeface="Inter"/>
                <a:ea typeface="Inter"/>
                <a:cs typeface="Inter"/>
                <a:sym typeface="Inter"/>
              </a:rPr>
              <a:t>disrupt</a:t>
            </a:r>
            <a:r>
              <a:rPr lang="en-US" dirty="0">
                <a:solidFill>
                  <a:srgbClr val="475569"/>
                </a:solidFill>
                <a:latin typeface="Inter"/>
                <a:ea typeface="Inter"/>
                <a:cs typeface="Inter"/>
                <a:sym typeface="Inter"/>
              </a:rPr>
              <a:t> spiritual safety.</a:t>
            </a:r>
            <a:endParaRPr lang="en-US" sz="3200" dirty="0"/>
          </a:p>
          <a:p>
            <a:endParaRPr lang="en-US" dirty="0"/>
          </a:p>
        </p:txBody>
      </p:sp>
    </p:spTree>
    <p:extLst>
      <p:ext uri="{BB962C8B-B14F-4D97-AF65-F5344CB8AC3E}">
        <p14:creationId xmlns:p14="http://schemas.microsoft.com/office/powerpoint/2010/main" val="3758838933"/>
      </p:ext>
    </p:extLst>
  </p:cSld>
  <p:clrMapOvr>
    <a:masterClrMapping/>
  </p:clrMapOvr>
</p:sld>
</file>

<file path=ppt/theme/theme1.xml><?xml version="1.0" encoding="utf-8"?>
<a:theme xmlns:a="http://schemas.openxmlformats.org/drawingml/2006/main" name="Blank Slide - No Log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62BFDBB36367C4BB4377F76BAFC1C21" ma:contentTypeVersion="13" ma:contentTypeDescription="Create a new document." ma:contentTypeScope="" ma:versionID="5d4f767ecedfd4a7f16010f009cdd968">
  <xsd:schema xmlns:xsd="http://www.w3.org/2001/XMLSchema" xmlns:xs="http://www.w3.org/2001/XMLSchema" xmlns:p="http://schemas.microsoft.com/office/2006/metadata/properties" xmlns:ns2="52f1d09e-bad4-47cb-86a3-6edf92aaba1f" xmlns:ns3="fbd3adbe-0a6f-483c-8432-8addf16505f2" targetNamespace="http://schemas.microsoft.com/office/2006/metadata/properties" ma:root="true" ma:fieldsID="059f907684cdc981476f6a36e1e73698" ns2:_="" ns3:_="">
    <xsd:import namespace="52f1d09e-bad4-47cb-86a3-6edf92aaba1f"/>
    <xsd:import namespace="fbd3adbe-0a6f-483c-8432-8addf16505f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f1d09e-bad4-47cb-86a3-6edf92aaba1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09e0aea5-e7cf-4fda-ae09-baa9878f5d9a"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bd3adbe-0a6f-483c-8432-8addf16505f2"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e3edacbd-60b4-46b7-977a-29ba11ad8c6d}" ma:internalName="TaxCatchAll" ma:showField="CatchAllData" ma:web="fbd3adbe-0a6f-483c-8432-8addf16505f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fbd3adbe-0a6f-483c-8432-8addf16505f2" xsi:nil="true"/>
    <lcf76f155ced4ddcb4097134ff3c332f xmlns="52f1d09e-bad4-47cb-86a3-6edf92aaba1f">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A1DCC40-B987-4AFD-86E2-FBEC85B06AB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2f1d09e-bad4-47cb-86a3-6edf92aaba1f"/>
    <ds:schemaRef ds:uri="fbd3adbe-0a6f-483c-8432-8addf16505f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388604D-44E2-4E25-B87D-DA25336C03B9}">
  <ds:schemaRefs>
    <ds:schemaRef ds:uri="http://schemas.microsoft.com/sharepoint/v3/contenttype/forms"/>
  </ds:schemaRefs>
</ds:datastoreItem>
</file>

<file path=customXml/itemProps3.xml><?xml version="1.0" encoding="utf-8"?>
<ds:datastoreItem xmlns:ds="http://schemas.openxmlformats.org/officeDocument/2006/customXml" ds:itemID="{BEE871E8-9256-4460-971B-99DD8D594AD0}">
  <ds:schemaRefs>
    <ds:schemaRef ds:uri="http://purl.org/dc/elements/1.1/"/>
    <ds:schemaRef ds:uri="http://schemas.microsoft.com/office/2006/documentManagement/types"/>
    <ds:schemaRef ds:uri="http://schemas.openxmlformats.org/package/2006/metadata/core-properties"/>
    <ds:schemaRef ds:uri="http://schemas.microsoft.com/office/2006/metadata/properties"/>
    <ds:schemaRef ds:uri="http://purl.org/dc/dcmitype/"/>
    <ds:schemaRef ds:uri="http://www.w3.org/XML/1998/namespace"/>
    <ds:schemaRef ds:uri="52f1d09e-bad4-47cb-86a3-6edf92aaba1f"/>
    <ds:schemaRef ds:uri="fbd3adbe-0a6f-483c-8432-8addf16505f2"/>
    <ds:schemaRef ds:uri="http://schemas.microsoft.com/office/infopath/2007/PartnerControls"/>
    <ds:schemaRef ds:uri="http://purl.org/dc/terms/"/>
  </ds:schemaRefs>
</ds:datastoreItem>
</file>

<file path=docProps/app.xml><?xml version="1.0" encoding="utf-8"?>
<Properties xmlns="http://schemas.openxmlformats.org/officeDocument/2006/extended-properties" xmlns:vt="http://schemas.openxmlformats.org/officeDocument/2006/docPropsVTypes">
  <TotalTime>5601</TotalTime>
  <Words>1179</Words>
  <Application>Microsoft Office PowerPoint</Application>
  <PresentationFormat>Custom</PresentationFormat>
  <Paragraphs>124</Paragraphs>
  <Slides>28</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Aptos</vt:lpstr>
      <vt:lpstr>Arial</vt:lpstr>
      <vt:lpstr>Calibri</vt:lpstr>
      <vt:lpstr>Inter</vt:lpstr>
      <vt:lpstr>Inter Light</vt:lpstr>
      <vt:lpstr>Lora</vt:lpstr>
      <vt:lpstr>Blank Slide - No Logo</vt:lpstr>
      <vt:lpstr>Expanding Kairos</vt:lpstr>
      <vt:lpstr>PowerPoint Presentation</vt:lpstr>
      <vt:lpstr>The Pre-Heat (Devotion and Overview)</vt:lpstr>
      <vt:lpstr>1 Chronicles 4:9-10  9 There was a man named Jabez who was more honorable than any of his brothers. His mother named him Jabez[a] because his birth had been so painful. 10 He was the one who prayed to the God of Israel, “Oh, that you would bless me and expand my territory! Please be with me in all that I do and keep me from all trouble and pain!” And God granted him his request.  NLT </vt:lpstr>
      <vt:lpstr>Following the Cookbook &amp; Prepping the Kitchen (Focus on Leadership &amp; Policy)</vt:lpstr>
      <vt:lpstr>Leadership and Policy</vt:lpstr>
      <vt:lpstr>Staying Within the Riverbanks</vt:lpstr>
      <vt:lpstr>The Policy Constraint</vt:lpstr>
      <vt:lpstr>The Spoiled Ingredient</vt:lpstr>
      <vt:lpstr>PowerPoint Presentation</vt:lpstr>
      <vt:lpstr>PowerPoint Presentation</vt:lpstr>
      <vt:lpstr> Prepping the Three-Layer Masterpiece           (Focus on Programs &amp; Institutions)</vt:lpstr>
      <vt:lpstr>Prepping the Three-Layer Masterpiece</vt:lpstr>
      <vt:lpstr>Prepping the Three-Layer Masterpiece</vt:lpstr>
      <vt:lpstr>Prepping the Three-Layer Masterpiece</vt:lpstr>
      <vt:lpstr>Prepping the Three-Layer Masterpiece</vt:lpstr>
      <vt:lpstr>Prepping the Three-Layer Masterpiece</vt:lpstr>
      <vt:lpstr>Prepping the Three-Layer Masterpiece</vt:lpstr>
      <vt:lpstr>Prepping the Three-Layer Masterpiece</vt:lpstr>
      <vt:lpstr>The Secret Sauce, Rising Agents &amp; Kitchen Hazards (Focus on Funding &amp; Execution)</vt:lpstr>
      <vt:lpstr>The Secret Sauce, Rising Agents &amp; Kitchen Hazards</vt:lpstr>
      <vt:lpstr>The Secret Sauce, Rising Agents &amp; Kitchen Hazards</vt:lpstr>
      <vt:lpstr>The Secret Sauce, Rising Agents &amp; Kitchen Hazards</vt:lpstr>
      <vt:lpstr>Plating it with Excellence</vt:lpstr>
      <vt:lpstr>Plating the Masterpiece</vt:lpstr>
      <vt:lpstr>PowerPoint Presentation</vt:lpstr>
      <vt:lpstr>The Tasting Room (Questions and Answers)</vt:lpstr>
      <vt:lpstr>Expanding Kairos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Andy Perry</dc:creator>
  <cp:lastModifiedBy>W S</cp:lastModifiedBy>
  <cp:revision>72</cp:revision>
  <cp:lastPrinted>2026-05-12T13:48:54Z</cp:lastPrinted>
  <dcterms:created xsi:type="dcterms:W3CDTF">2022-04-28T17:23:48Z</dcterms:created>
  <dcterms:modified xsi:type="dcterms:W3CDTF">2026-07-13T14:54:37Z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0x010100E62BFDBB36367C4BB4377F76BAFC1C21</vt:lpwstr>
  </property>
  <property fmtid="{D5CDD505-2E9C-101B-9397-08002B2CF9AE}" pid="3" name="MediaServiceImageTags">
    <vt:lpwstr/>
  </property>
</Properties>
</file>